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6"/>
  </p:notesMasterIdLst>
  <p:sldIdLst>
    <p:sldId id="256" r:id="rId5"/>
    <p:sldId id="257" r:id="rId6"/>
    <p:sldId id="258" r:id="rId7"/>
    <p:sldId id="259" r:id="rId8"/>
    <p:sldId id="260" r:id="rId9"/>
    <p:sldId id="261" r:id="rId10"/>
    <p:sldId id="281" r:id="rId11"/>
    <p:sldId id="263" r:id="rId12"/>
    <p:sldId id="265" r:id="rId13"/>
    <p:sldId id="267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6858000" cy="9144000"/>
  <p:embeddedFontLst>
    <p:embeddedFont>
      <p:font typeface="Aileron" panose="020B0604020202020204" charset="0"/>
      <p:regular r:id="rId27"/>
    </p:embeddedFont>
    <p:embeddedFont>
      <p:font typeface="Aileron Bold" panose="020B0604020202020204" charset="0"/>
      <p:regular r:id="rId28"/>
      <p:bold r:id="rId29"/>
    </p:embeddedFont>
    <p:embeddedFont>
      <p:font typeface="Aileron Italics" panose="020B0604020202020204" charset="0"/>
      <p:regular r:id="rId30"/>
      <p:italic r:id="rId31"/>
    </p:embeddedFont>
    <p:embeddedFont>
      <p:font typeface="Canva Sans" panose="020B0604020202020204" charset="0"/>
      <p:regular r:id="rId32"/>
    </p:embeddedFont>
    <p:embeddedFont>
      <p:font typeface="Canva Sans Bold" panose="020B0604020202020204" charset="0"/>
      <p:regular r:id="rId33"/>
      <p:bold r:id="rId34"/>
    </p:embeddedFont>
    <p:embeddedFont>
      <p:font typeface="Georgia Pro Bold" panose="020B0604020202020204" charset="0"/>
      <p:regular r:id="rId35"/>
      <p:bold r:id="rId36"/>
      <p:italic r:id="rId37"/>
      <p:boldItalic r:id="rId38"/>
    </p:embeddedFont>
    <p:embeddedFont>
      <p:font typeface="IBM Plex Sans Condensed" panose="020F0502020204030204" pitchFamily="34" charset="0"/>
      <p:regular r:id="rId39"/>
      <p:bold r:id="rId40"/>
      <p:italic r:id="rId41"/>
      <p:boldItalic r:id="rId42"/>
    </p:embeddedFont>
    <p:embeddedFont>
      <p:font typeface="Mont" panose="020B0604020202020204" charset="0"/>
      <p:regular r:id="rId43"/>
    </p:embeddedFont>
    <p:embeddedFont>
      <p:font typeface="Mont Bold" panose="020B0604020202020204" charset="0"/>
      <p:regular r:id="rId44"/>
      <p:bold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E59"/>
    <a:srgbClr val="0C3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17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3.fntdata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font" Target="fonts/font1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20.03.2026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PSL Section 32 Termination of Service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PSL Section 37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documents.dps.ny.gov/PTC/home/home" TargetMode="External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3.svg"/><Relationship Id="rId5" Type="http://schemas.openxmlformats.org/officeDocument/2006/relationships/image" Target="../media/image15.svg"/><Relationship Id="rId10" Type="http://schemas.openxmlformats.org/officeDocument/2006/relationships/image" Target="../media/image22.png"/><Relationship Id="rId4" Type="http://schemas.openxmlformats.org/officeDocument/2006/relationships/image" Target="../media/image14.png"/><Relationship Id="rId9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11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hyperlink" Target="http://www.dps.ny.gov/complaints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23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utilityproject.org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utilityproject.or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14784" y="0"/>
            <a:ext cx="10341511" cy="11607819"/>
          </a:xfrm>
          <a:custGeom>
            <a:avLst/>
            <a:gdLst/>
            <a:ahLst/>
            <a:cxnLst/>
            <a:rect l="l" t="t" r="r" b="b"/>
            <a:pathLst>
              <a:path w="10341511" h="11607819">
                <a:moveTo>
                  <a:pt x="0" y="0"/>
                </a:moveTo>
                <a:lnTo>
                  <a:pt x="10341511" y="0"/>
                </a:lnTo>
                <a:lnTo>
                  <a:pt x="10341511" y="11607819"/>
                </a:lnTo>
                <a:lnTo>
                  <a:pt x="0" y="116078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121547" y="7438845"/>
            <a:ext cx="11270925" cy="2690933"/>
          </a:xfrm>
          <a:custGeom>
            <a:avLst/>
            <a:gdLst/>
            <a:ahLst/>
            <a:cxnLst/>
            <a:rect l="l" t="t" r="r" b="b"/>
            <a:pathLst>
              <a:path w="11270925" h="2690933">
                <a:moveTo>
                  <a:pt x="0" y="0"/>
                </a:moveTo>
                <a:lnTo>
                  <a:pt x="11270925" y="0"/>
                </a:lnTo>
                <a:lnTo>
                  <a:pt x="11270925" y="2690934"/>
                </a:lnTo>
                <a:lnTo>
                  <a:pt x="0" y="26909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123904" y="-1991396"/>
            <a:ext cx="6040192" cy="6040192"/>
          </a:xfrm>
          <a:custGeom>
            <a:avLst/>
            <a:gdLst/>
            <a:ahLst/>
            <a:cxnLst/>
            <a:rect l="l" t="t" r="r" b="b"/>
            <a:pathLst>
              <a:path w="6040192" h="6040192">
                <a:moveTo>
                  <a:pt x="0" y="0"/>
                </a:moveTo>
                <a:lnTo>
                  <a:pt x="6040192" y="0"/>
                </a:lnTo>
                <a:lnTo>
                  <a:pt x="6040192" y="6040192"/>
                </a:lnTo>
                <a:lnTo>
                  <a:pt x="0" y="60401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7000"/>
            </a:blip>
            <a:stretch>
              <a:fillRect l="-505" r="-5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5924138" y="3083308"/>
            <a:ext cx="6122804" cy="3083463"/>
          </a:xfrm>
          <a:custGeom>
            <a:avLst/>
            <a:gdLst/>
            <a:ahLst/>
            <a:cxnLst/>
            <a:rect l="l" t="t" r="r" b="b"/>
            <a:pathLst>
              <a:path w="6122804" h="3083463">
                <a:moveTo>
                  <a:pt x="0" y="0"/>
                </a:moveTo>
                <a:lnTo>
                  <a:pt x="6122804" y="0"/>
                </a:lnTo>
                <a:lnTo>
                  <a:pt x="6122804" y="3083463"/>
                </a:lnTo>
                <a:lnTo>
                  <a:pt x="0" y="30834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071" r="-1007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515671" y="5622934"/>
            <a:ext cx="13256657" cy="3204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FFBD59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Shine a Light on Your </a:t>
            </a:r>
          </a:p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FFBD59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Utility Rights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B78A2C-E102-3A4D-0C05-5910EDB43D85}"/>
              </a:ext>
            </a:extLst>
          </p:cNvPr>
          <p:cNvSpPr txBox="1"/>
          <p:nvPr/>
        </p:nvSpPr>
        <p:spPr>
          <a:xfrm>
            <a:off x="7239000" y="8648700"/>
            <a:ext cx="4562672" cy="1359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4000" b="1">
                <a:solidFill>
                  <a:srgbClr val="FFBD59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March 19</a:t>
            </a:r>
            <a:r>
              <a:rPr lang="en-US" sz="4000" b="1" baseline="30000">
                <a:solidFill>
                  <a:srgbClr val="FFBD59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th</a:t>
            </a:r>
            <a:r>
              <a:rPr lang="en-US" sz="4000" b="1">
                <a:solidFill>
                  <a:srgbClr val="FFBD59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7891772" cy="8229600"/>
            <a:chOff x="0" y="0"/>
            <a:chExt cx="5372576" cy="56025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72577" cy="5602564"/>
            </a:xfrm>
            <a:custGeom>
              <a:avLst/>
              <a:gdLst/>
              <a:ahLst/>
              <a:cxnLst/>
              <a:rect l="l" t="t" r="r" b="b"/>
              <a:pathLst>
                <a:path w="5372577" h="5602564">
                  <a:moveTo>
                    <a:pt x="5248116" y="5602563"/>
                  </a:moveTo>
                  <a:lnTo>
                    <a:pt x="124460" y="5602563"/>
                  </a:lnTo>
                  <a:cubicBezTo>
                    <a:pt x="55880" y="5602563"/>
                    <a:pt x="0" y="5546684"/>
                    <a:pt x="0" y="547810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48116" y="0"/>
                  </a:lnTo>
                  <a:cubicBezTo>
                    <a:pt x="5316696" y="0"/>
                    <a:pt x="5372577" y="55880"/>
                    <a:pt x="5372577" y="124460"/>
                  </a:cubicBezTo>
                  <a:lnTo>
                    <a:pt x="5372577" y="5478104"/>
                  </a:lnTo>
                  <a:cubicBezTo>
                    <a:pt x="5372577" y="5546684"/>
                    <a:pt x="5316696" y="5602564"/>
                    <a:pt x="5248116" y="5602564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367528" y="1028700"/>
            <a:ext cx="7891772" cy="8229600"/>
            <a:chOff x="0" y="0"/>
            <a:chExt cx="6110193" cy="63717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10193" cy="6371756"/>
            </a:xfrm>
            <a:custGeom>
              <a:avLst/>
              <a:gdLst/>
              <a:ahLst/>
              <a:cxnLst/>
              <a:rect l="l" t="t" r="r" b="b"/>
              <a:pathLst>
                <a:path w="6110193" h="6371756">
                  <a:moveTo>
                    <a:pt x="5985733" y="6371756"/>
                  </a:moveTo>
                  <a:lnTo>
                    <a:pt x="124460" y="6371756"/>
                  </a:lnTo>
                  <a:cubicBezTo>
                    <a:pt x="55880" y="6371756"/>
                    <a:pt x="0" y="6315876"/>
                    <a:pt x="0" y="624729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985733" y="0"/>
                  </a:lnTo>
                  <a:cubicBezTo>
                    <a:pt x="6054313" y="0"/>
                    <a:pt x="6110193" y="55880"/>
                    <a:pt x="6110193" y="124460"/>
                  </a:cubicBezTo>
                  <a:lnTo>
                    <a:pt x="6110193" y="6247296"/>
                  </a:lnTo>
                  <a:cubicBezTo>
                    <a:pt x="6110193" y="6315876"/>
                    <a:pt x="6054313" y="6371756"/>
                    <a:pt x="5985733" y="6371756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759778"/>
            <a:ext cx="1692212" cy="2057400"/>
          </a:xfrm>
          <a:custGeom>
            <a:avLst/>
            <a:gdLst/>
            <a:ahLst/>
            <a:cxnLst/>
            <a:rect l="l" t="t" r="r" b="b"/>
            <a:pathLst>
              <a:path w="1692212" h="2057400">
                <a:moveTo>
                  <a:pt x="0" y="0"/>
                </a:moveTo>
                <a:lnTo>
                  <a:pt x="1692212" y="0"/>
                </a:lnTo>
                <a:lnTo>
                  <a:pt x="1692212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4873518">
            <a:off x="15609639" y="6607175"/>
            <a:ext cx="3299321" cy="4114800"/>
          </a:xfrm>
          <a:custGeom>
            <a:avLst/>
            <a:gdLst/>
            <a:ahLst/>
            <a:cxnLst/>
            <a:rect l="l" t="t" r="r" b="b"/>
            <a:pathLst>
              <a:path w="3299321" h="4114800">
                <a:moveTo>
                  <a:pt x="0" y="0"/>
                </a:moveTo>
                <a:lnTo>
                  <a:pt x="3299322" y="0"/>
                </a:lnTo>
                <a:lnTo>
                  <a:pt x="32993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351352" y="2645728"/>
            <a:ext cx="7246469" cy="482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we will talk about today: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68542" y="1574800"/>
            <a:ext cx="6689744" cy="724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​</a:t>
            </a: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Understanding utility bills​</a:t>
            </a:r>
          </a:p>
          <a:p>
            <a:pPr algn="l">
              <a:lnSpc>
                <a:spcPts val="3779"/>
              </a:lnSpc>
            </a:pP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​</a:t>
            </a: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Preventing shutoffs on past due electric and gas bills​</a:t>
            </a:r>
          </a:p>
          <a:p>
            <a:pPr algn="l">
              <a:lnSpc>
                <a:spcPts val="3779"/>
              </a:lnSpc>
            </a:pPr>
            <a:endParaRPr lang="en-US" sz="26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Financial assistance programs </a:t>
            </a:r>
          </a:p>
          <a:p>
            <a:pPr marL="291464" lvl="1" algn="l">
              <a:lnSpc>
                <a:spcPts val="3779"/>
              </a:lnSpc>
            </a:pPr>
            <a:endParaRPr lang="en-US" sz="26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New Expanded EAP</a:t>
            </a:r>
          </a:p>
          <a:p>
            <a:pPr algn="l">
              <a:lnSpc>
                <a:spcPts val="4059"/>
              </a:lnSpc>
            </a:pPr>
            <a:r>
              <a:rPr lang="en-US" sz="28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​</a:t>
            </a: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Deferred payment agreement​</a:t>
            </a:r>
          </a:p>
          <a:p>
            <a:pPr algn="l">
              <a:lnSpc>
                <a:spcPts val="3779"/>
              </a:lnSpc>
            </a:pP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​</a:t>
            </a: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How to use the NYS Department of Public Service’s complaint process​</a:t>
            </a:r>
          </a:p>
          <a:p>
            <a:pPr algn="ctr">
              <a:lnSpc>
                <a:spcPts val="3499"/>
              </a:lnSpc>
            </a:pPr>
            <a:endParaRPr lang="en-US" sz="26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81067" y="423271"/>
            <a:ext cx="14944800" cy="3023907"/>
            <a:chOff x="0" y="0"/>
            <a:chExt cx="3936079" cy="7964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36079" cy="796420"/>
            </a:xfrm>
            <a:custGeom>
              <a:avLst/>
              <a:gdLst/>
              <a:ahLst/>
              <a:cxnLst/>
              <a:rect l="l" t="t" r="r" b="b"/>
              <a:pathLst>
                <a:path w="3936079" h="796420">
                  <a:moveTo>
                    <a:pt x="103607" y="0"/>
                  </a:moveTo>
                  <a:lnTo>
                    <a:pt x="3832472" y="0"/>
                  </a:lnTo>
                  <a:cubicBezTo>
                    <a:pt x="3889693" y="0"/>
                    <a:pt x="3936079" y="46386"/>
                    <a:pt x="3936079" y="103607"/>
                  </a:cubicBezTo>
                  <a:lnTo>
                    <a:pt x="3936079" y="692813"/>
                  </a:lnTo>
                  <a:cubicBezTo>
                    <a:pt x="3936079" y="750033"/>
                    <a:pt x="3889693" y="796420"/>
                    <a:pt x="3832472" y="796420"/>
                  </a:cubicBezTo>
                  <a:lnTo>
                    <a:pt x="103607" y="796420"/>
                  </a:lnTo>
                  <a:cubicBezTo>
                    <a:pt x="46386" y="796420"/>
                    <a:pt x="0" y="750033"/>
                    <a:pt x="0" y="692813"/>
                  </a:cubicBezTo>
                  <a:lnTo>
                    <a:pt x="0" y="103607"/>
                  </a:lnTo>
                  <a:cubicBezTo>
                    <a:pt x="0" y="46386"/>
                    <a:pt x="46386" y="0"/>
                    <a:pt x="103607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3936079" cy="7583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17604" y="6422099"/>
            <a:ext cx="14071987" cy="1713843"/>
            <a:chOff x="0" y="0"/>
            <a:chExt cx="3706202" cy="45138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06202" cy="451382"/>
            </a:xfrm>
            <a:custGeom>
              <a:avLst/>
              <a:gdLst/>
              <a:ahLst/>
              <a:cxnLst/>
              <a:rect l="l" t="t" r="r" b="b"/>
              <a:pathLst>
                <a:path w="3706202" h="451382">
                  <a:moveTo>
                    <a:pt x="41813" y="0"/>
                  </a:moveTo>
                  <a:lnTo>
                    <a:pt x="3664390" y="0"/>
                  </a:lnTo>
                  <a:cubicBezTo>
                    <a:pt x="3675479" y="0"/>
                    <a:pt x="3686115" y="4405"/>
                    <a:pt x="3693956" y="12247"/>
                  </a:cubicBezTo>
                  <a:cubicBezTo>
                    <a:pt x="3701797" y="20088"/>
                    <a:pt x="3706202" y="30723"/>
                    <a:pt x="3706202" y="41813"/>
                  </a:cubicBezTo>
                  <a:lnTo>
                    <a:pt x="3706202" y="409570"/>
                  </a:lnTo>
                  <a:cubicBezTo>
                    <a:pt x="3706202" y="420659"/>
                    <a:pt x="3701797" y="431294"/>
                    <a:pt x="3693956" y="439136"/>
                  </a:cubicBezTo>
                  <a:cubicBezTo>
                    <a:pt x="3686115" y="446977"/>
                    <a:pt x="3675479" y="451382"/>
                    <a:pt x="3664390" y="451382"/>
                  </a:cubicBezTo>
                  <a:lnTo>
                    <a:pt x="41813" y="451382"/>
                  </a:lnTo>
                  <a:cubicBezTo>
                    <a:pt x="30723" y="451382"/>
                    <a:pt x="20088" y="446977"/>
                    <a:pt x="12247" y="439136"/>
                  </a:cubicBezTo>
                  <a:cubicBezTo>
                    <a:pt x="4405" y="431294"/>
                    <a:pt x="0" y="420659"/>
                    <a:pt x="0" y="409570"/>
                  </a:cubicBezTo>
                  <a:lnTo>
                    <a:pt x="0" y="41813"/>
                  </a:lnTo>
                  <a:cubicBezTo>
                    <a:pt x="0" y="30723"/>
                    <a:pt x="4405" y="20088"/>
                    <a:pt x="12247" y="12247"/>
                  </a:cubicBezTo>
                  <a:cubicBezTo>
                    <a:pt x="20088" y="4405"/>
                    <a:pt x="30723" y="0"/>
                    <a:pt x="41813" y="0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706202" cy="489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17604" y="8278817"/>
            <a:ext cx="14071987" cy="1815210"/>
            <a:chOff x="0" y="0"/>
            <a:chExt cx="3706202" cy="4780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706202" cy="478080"/>
            </a:xfrm>
            <a:custGeom>
              <a:avLst/>
              <a:gdLst/>
              <a:ahLst/>
              <a:cxnLst/>
              <a:rect l="l" t="t" r="r" b="b"/>
              <a:pathLst>
                <a:path w="3706202" h="478080">
                  <a:moveTo>
                    <a:pt x="41813" y="0"/>
                  </a:moveTo>
                  <a:lnTo>
                    <a:pt x="3664390" y="0"/>
                  </a:lnTo>
                  <a:cubicBezTo>
                    <a:pt x="3675479" y="0"/>
                    <a:pt x="3686115" y="4405"/>
                    <a:pt x="3693956" y="12247"/>
                  </a:cubicBezTo>
                  <a:cubicBezTo>
                    <a:pt x="3701797" y="20088"/>
                    <a:pt x="3706202" y="30723"/>
                    <a:pt x="3706202" y="41813"/>
                  </a:cubicBezTo>
                  <a:lnTo>
                    <a:pt x="3706202" y="436267"/>
                  </a:lnTo>
                  <a:cubicBezTo>
                    <a:pt x="3706202" y="447357"/>
                    <a:pt x="3701797" y="457992"/>
                    <a:pt x="3693956" y="465833"/>
                  </a:cubicBezTo>
                  <a:cubicBezTo>
                    <a:pt x="3686115" y="473675"/>
                    <a:pt x="3675479" y="478080"/>
                    <a:pt x="3664390" y="478080"/>
                  </a:cubicBezTo>
                  <a:lnTo>
                    <a:pt x="41813" y="478080"/>
                  </a:lnTo>
                  <a:cubicBezTo>
                    <a:pt x="30723" y="478080"/>
                    <a:pt x="20088" y="473675"/>
                    <a:pt x="12247" y="465833"/>
                  </a:cubicBezTo>
                  <a:cubicBezTo>
                    <a:pt x="4405" y="457992"/>
                    <a:pt x="0" y="447357"/>
                    <a:pt x="0" y="436267"/>
                  </a:cubicBezTo>
                  <a:lnTo>
                    <a:pt x="0" y="41813"/>
                  </a:lnTo>
                  <a:cubicBezTo>
                    <a:pt x="0" y="30723"/>
                    <a:pt x="4405" y="20088"/>
                    <a:pt x="12247" y="12247"/>
                  </a:cubicBezTo>
                  <a:cubicBezTo>
                    <a:pt x="20088" y="4405"/>
                    <a:pt x="30723" y="0"/>
                    <a:pt x="41813" y="0"/>
                  </a:cubicBezTo>
                  <a:close/>
                </a:path>
              </a:pathLst>
            </a:custGeom>
            <a:solidFill>
              <a:srgbClr val="88ACD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8100"/>
              <a:ext cx="3706202" cy="4399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068355" y="4602035"/>
            <a:ext cx="11162077" cy="1678252"/>
            <a:chOff x="0" y="0"/>
            <a:chExt cx="14882769" cy="2237669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7276602" cy="2237669"/>
              <a:chOff x="0" y="0"/>
              <a:chExt cx="1437354" cy="44200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437354" cy="442009"/>
              </a:xfrm>
              <a:custGeom>
                <a:avLst/>
                <a:gdLst/>
                <a:ahLst/>
                <a:cxnLst/>
                <a:rect l="l" t="t" r="r" b="b"/>
                <a:pathLst>
                  <a:path w="1437354" h="442009">
                    <a:moveTo>
                      <a:pt x="107813" y="0"/>
                    </a:moveTo>
                    <a:lnTo>
                      <a:pt x="1329540" y="0"/>
                    </a:lnTo>
                    <a:cubicBezTo>
                      <a:pt x="1358134" y="0"/>
                      <a:pt x="1385557" y="11359"/>
                      <a:pt x="1405776" y="31578"/>
                    </a:cubicBezTo>
                    <a:cubicBezTo>
                      <a:pt x="1425995" y="51797"/>
                      <a:pt x="1437354" y="79219"/>
                      <a:pt x="1437354" y="107813"/>
                    </a:cubicBezTo>
                    <a:lnTo>
                      <a:pt x="1437354" y="334195"/>
                    </a:lnTo>
                    <a:cubicBezTo>
                      <a:pt x="1437354" y="362789"/>
                      <a:pt x="1425995" y="390212"/>
                      <a:pt x="1405776" y="410431"/>
                    </a:cubicBezTo>
                    <a:cubicBezTo>
                      <a:pt x="1385557" y="430650"/>
                      <a:pt x="1358134" y="442009"/>
                      <a:pt x="1329540" y="442009"/>
                    </a:cubicBezTo>
                    <a:lnTo>
                      <a:pt x="107813" y="442009"/>
                    </a:lnTo>
                    <a:cubicBezTo>
                      <a:pt x="79219" y="442009"/>
                      <a:pt x="51797" y="430650"/>
                      <a:pt x="31578" y="410431"/>
                    </a:cubicBezTo>
                    <a:cubicBezTo>
                      <a:pt x="11359" y="390212"/>
                      <a:pt x="0" y="362789"/>
                      <a:pt x="0" y="334195"/>
                    </a:cubicBezTo>
                    <a:lnTo>
                      <a:pt x="0" y="107813"/>
                    </a:lnTo>
                    <a:cubicBezTo>
                      <a:pt x="0" y="79219"/>
                      <a:pt x="11359" y="51797"/>
                      <a:pt x="31578" y="31578"/>
                    </a:cubicBezTo>
                    <a:cubicBezTo>
                      <a:pt x="51797" y="11359"/>
                      <a:pt x="79219" y="0"/>
                      <a:pt x="107813" y="0"/>
                    </a:cubicBezTo>
                    <a:close/>
                  </a:path>
                </a:pathLst>
              </a:custGeom>
              <a:solidFill>
                <a:srgbClr val="FFEB9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1437354" cy="48010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7606167" y="0"/>
              <a:ext cx="7276602" cy="2237669"/>
              <a:chOff x="0" y="0"/>
              <a:chExt cx="1437354" cy="44200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437354" cy="442009"/>
              </a:xfrm>
              <a:custGeom>
                <a:avLst/>
                <a:gdLst/>
                <a:ahLst/>
                <a:cxnLst/>
                <a:rect l="l" t="t" r="r" b="b"/>
                <a:pathLst>
                  <a:path w="1437354" h="442009">
                    <a:moveTo>
                      <a:pt x="107813" y="0"/>
                    </a:moveTo>
                    <a:lnTo>
                      <a:pt x="1329540" y="0"/>
                    </a:lnTo>
                    <a:cubicBezTo>
                      <a:pt x="1358134" y="0"/>
                      <a:pt x="1385557" y="11359"/>
                      <a:pt x="1405776" y="31578"/>
                    </a:cubicBezTo>
                    <a:cubicBezTo>
                      <a:pt x="1425995" y="51797"/>
                      <a:pt x="1437354" y="79219"/>
                      <a:pt x="1437354" y="107813"/>
                    </a:cubicBezTo>
                    <a:lnTo>
                      <a:pt x="1437354" y="334195"/>
                    </a:lnTo>
                    <a:cubicBezTo>
                      <a:pt x="1437354" y="362789"/>
                      <a:pt x="1425995" y="390212"/>
                      <a:pt x="1405776" y="410431"/>
                    </a:cubicBezTo>
                    <a:cubicBezTo>
                      <a:pt x="1385557" y="430650"/>
                      <a:pt x="1358134" y="442009"/>
                      <a:pt x="1329540" y="442009"/>
                    </a:cubicBezTo>
                    <a:lnTo>
                      <a:pt x="107813" y="442009"/>
                    </a:lnTo>
                    <a:cubicBezTo>
                      <a:pt x="79219" y="442009"/>
                      <a:pt x="51797" y="430650"/>
                      <a:pt x="31578" y="410431"/>
                    </a:cubicBezTo>
                    <a:cubicBezTo>
                      <a:pt x="11359" y="390212"/>
                      <a:pt x="0" y="362789"/>
                      <a:pt x="0" y="334195"/>
                    </a:cubicBezTo>
                    <a:lnTo>
                      <a:pt x="0" y="107813"/>
                    </a:lnTo>
                    <a:cubicBezTo>
                      <a:pt x="0" y="79219"/>
                      <a:pt x="11359" y="51797"/>
                      <a:pt x="31578" y="31578"/>
                    </a:cubicBezTo>
                    <a:cubicBezTo>
                      <a:pt x="51797" y="11359"/>
                      <a:pt x="79219" y="0"/>
                      <a:pt x="107813" y="0"/>
                    </a:cubicBezTo>
                    <a:close/>
                  </a:path>
                </a:pathLst>
              </a:custGeom>
              <a:solidFill>
                <a:srgbClr val="A3C5E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1437354" cy="48010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1134334" y="391575"/>
              <a:ext cx="5486014" cy="13112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399"/>
                </a:lnSpc>
              </a:pPr>
              <a:r>
                <a:rPr lang="en-US" sz="5999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Electricity </a:t>
              </a:r>
            </a:p>
          </p:txBody>
        </p:sp>
      </p:grpSp>
      <p:sp>
        <p:nvSpPr>
          <p:cNvPr id="19" name="Freeform 19"/>
          <p:cNvSpPr/>
          <p:nvPr/>
        </p:nvSpPr>
        <p:spPr>
          <a:xfrm rot="1079088">
            <a:off x="13466063" y="-793458"/>
            <a:ext cx="5147155" cy="4716080"/>
          </a:xfrm>
          <a:custGeom>
            <a:avLst/>
            <a:gdLst/>
            <a:ahLst/>
            <a:cxnLst/>
            <a:rect l="l" t="t" r="r" b="b"/>
            <a:pathLst>
              <a:path w="5147155" h="4716080">
                <a:moveTo>
                  <a:pt x="0" y="0"/>
                </a:moveTo>
                <a:lnTo>
                  <a:pt x="5147155" y="0"/>
                </a:lnTo>
                <a:lnTo>
                  <a:pt x="5147155" y="4716081"/>
                </a:lnTo>
                <a:lnTo>
                  <a:pt x="0" y="47160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867740" y="6851787"/>
            <a:ext cx="12771715" cy="762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499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Heating (natural gas, steam, deliverable fuels)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375685" y="4850473"/>
            <a:ext cx="2439443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Water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01773" y="789494"/>
            <a:ext cx="11762184" cy="1269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59"/>
              </a:lnSpc>
            </a:pPr>
            <a:r>
              <a:rPr lang="en-US" sz="7399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What are Utilities?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01773" y="2234817"/>
            <a:ext cx="11762184" cy="762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Utilities provide essential services such as: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42672" y="8431217"/>
            <a:ext cx="13421851" cy="1552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Telecommunication: Phone, Cable,</a:t>
            </a:r>
          </a:p>
          <a:p>
            <a:pPr algn="ctr">
              <a:lnSpc>
                <a:spcPts val="6299"/>
              </a:lnSpc>
            </a:pPr>
            <a:r>
              <a:rPr lang="en-US" sz="4499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Broadband Internet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6046" y="2579648"/>
            <a:ext cx="7806608" cy="5530562"/>
            <a:chOff x="0" y="0"/>
            <a:chExt cx="1982191" cy="16879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2191" cy="1687950"/>
            </a:xfrm>
            <a:custGeom>
              <a:avLst/>
              <a:gdLst/>
              <a:ahLst/>
              <a:cxnLst/>
              <a:rect l="l" t="t" r="r" b="b"/>
              <a:pathLst>
                <a:path w="1982191" h="1687950">
                  <a:moveTo>
                    <a:pt x="54057" y="0"/>
                  </a:moveTo>
                  <a:lnTo>
                    <a:pt x="1928134" y="0"/>
                  </a:lnTo>
                  <a:cubicBezTo>
                    <a:pt x="1957989" y="0"/>
                    <a:pt x="1982191" y="24202"/>
                    <a:pt x="1982191" y="54057"/>
                  </a:cubicBezTo>
                  <a:lnTo>
                    <a:pt x="1982191" y="1633893"/>
                  </a:lnTo>
                  <a:cubicBezTo>
                    <a:pt x="1982191" y="1663748"/>
                    <a:pt x="1957989" y="1687950"/>
                    <a:pt x="1928134" y="1687950"/>
                  </a:cubicBezTo>
                  <a:lnTo>
                    <a:pt x="54057" y="1687950"/>
                  </a:lnTo>
                  <a:cubicBezTo>
                    <a:pt x="24202" y="1687950"/>
                    <a:pt x="0" y="1663748"/>
                    <a:pt x="0" y="1633893"/>
                  </a:cubicBezTo>
                  <a:lnTo>
                    <a:pt x="0" y="54057"/>
                  </a:lnTo>
                  <a:cubicBezTo>
                    <a:pt x="0" y="24202"/>
                    <a:pt x="24202" y="0"/>
                    <a:pt x="54057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82191" cy="1726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10683998">
            <a:off x="-451437" y="-244185"/>
            <a:ext cx="2960275" cy="1491313"/>
          </a:xfrm>
          <a:custGeom>
            <a:avLst/>
            <a:gdLst/>
            <a:ahLst/>
            <a:cxnLst/>
            <a:rect l="l" t="t" r="r" b="b"/>
            <a:pathLst>
              <a:path w="2960275" h="1491313">
                <a:moveTo>
                  <a:pt x="0" y="0"/>
                </a:moveTo>
                <a:lnTo>
                  <a:pt x="2960274" y="0"/>
                </a:lnTo>
                <a:lnTo>
                  <a:pt x="2960274" y="1491313"/>
                </a:lnTo>
                <a:lnTo>
                  <a:pt x="0" y="1491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0758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3399360" y="1296639"/>
            <a:ext cx="686860" cy="686860"/>
          </a:xfrm>
          <a:custGeom>
            <a:avLst/>
            <a:gdLst/>
            <a:ahLst/>
            <a:cxnLst/>
            <a:rect l="l" t="t" r="r" b="b"/>
            <a:pathLst>
              <a:path w="686860" h="686860">
                <a:moveTo>
                  <a:pt x="0" y="0"/>
                </a:moveTo>
                <a:lnTo>
                  <a:pt x="686860" y="0"/>
                </a:lnTo>
                <a:lnTo>
                  <a:pt x="686860" y="686860"/>
                </a:lnTo>
                <a:lnTo>
                  <a:pt x="0" y="686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6403515" y="-335722"/>
            <a:ext cx="2222911" cy="2222911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8ACD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7371393" y="1066892"/>
            <a:ext cx="1833214" cy="1833214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E3F1F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rot="1718676" flipV="1">
            <a:off x="15264685" y="1663911"/>
            <a:ext cx="928242" cy="378259"/>
          </a:xfrm>
          <a:custGeom>
            <a:avLst/>
            <a:gdLst/>
            <a:ahLst/>
            <a:cxnLst/>
            <a:rect l="l" t="t" r="r" b="b"/>
            <a:pathLst>
              <a:path w="928242" h="378259">
                <a:moveTo>
                  <a:pt x="0" y="378259"/>
                </a:moveTo>
                <a:lnTo>
                  <a:pt x="928242" y="378259"/>
                </a:lnTo>
                <a:lnTo>
                  <a:pt x="928242" y="0"/>
                </a:lnTo>
                <a:lnTo>
                  <a:pt x="0" y="0"/>
                </a:lnTo>
                <a:lnTo>
                  <a:pt x="0" y="37825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2291660" y="1200242"/>
            <a:ext cx="14409530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b="1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Types of Utility Provider in NYS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7523793" y="1219292"/>
            <a:ext cx="1833214" cy="1833214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224963" y="2579648"/>
            <a:ext cx="7963770" cy="5530562"/>
            <a:chOff x="0" y="0"/>
            <a:chExt cx="1982191" cy="168795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82191" cy="1687950"/>
            </a:xfrm>
            <a:custGeom>
              <a:avLst/>
              <a:gdLst/>
              <a:ahLst/>
              <a:cxnLst/>
              <a:rect l="l" t="t" r="r" b="b"/>
              <a:pathLst>
                <a:path w="1982191" h="1687950">
                  <a:moveTo>
                    <a:pt x="54057" y="0"/>
                  </a:moveTo>
                  <a:lnTo>
                    <a:pt x="1928134" y="0"/>
                  </a:lnTo>
                  <a:cubicBezTo>
                    <a:pt x="1957989" y="0"/>
                    <a:pt x="1982191" y="24202"/>
                    <a:pt x="1982191" y="54057"/>
                  </a:cubicBezTo>
                  <a:lnTo>
                    <a:pt x="1982191" y="1633893"/>
                  </a:lnTo>
                  <a:cubicBezTo>
                    <a:pt x="1982191" y="1663748"/>
                    <a:pt x="1957989" y="1687950"/>
                    <a:pt x="1928134" y="1687950"/>
                  </a:cubicBezTo>
                  <a:lnTo>
                    <a:pt x="54057" y="1687950"/>
                  </a:lnTo>
                  <a:cubicBezTo>
                    <a:pt x="24202" y="1687950"/>
                    <a:pt x="0" y="1663748"/>
                    <a:pt x="0" y="1633893"/>
                  </a:cubicBezTo>
                  <a:lnTo>
                    <a:pt x="0" y="54057"/>
                  </a:lnTo>
                  <a:cubicBezTo>
                    <a:pt x="0" y="24202"/>
                    <a:pt x="24202" y="0"/>
                    <a:pt x="54057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47625"/>
              <a:ext cx="1982191" cy="1640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 rot="10683998">
            <a:off x="-299037" y="-91785"/>
            <a:ext cx="2960275" cy="1491313"/>
          </a:xfrm>
          <a:custGeom>
            <a:avLst/>
            <a:gdLst/>
            <a:ahLst/>
            <a:cxnLst/>
            <a:rect l="l" t="t" r="r" b="b"/>
            <a:pathLst>
              <a:path w="2960275" h="1491313">
                <a:moveTo>
                  <a:pt x="0" y="0"/>
                </a:moveTo>
                <a:lnTo>
                  <a:pt x="2960274" y="0"/>
                </a:lnTo>
                <a:lnTo>
                  <a:pt x="2960274" y="1491313"/>
                </a:lnTo>
                <a:lnTo>
                  <a:pt x="0" y="1491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0758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1030043" y="2888725"/>
            <a:ext cx="7496283" cy="3171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60"/>
              </a:lnSpc>
            </a:pPr>
            <a:r>
              <a:rPr lang="en-US" sz="4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PSC-Regulated Utilities:</a:t>
            </a:r>
            <a:endParaRPr lang="en-US">
              <a:sym typeface="Canva Sans Bold"/>
            </a:endParaRPr>
          </a:p>
          <a:p>
            <a:pPr>
              <a:lnSpc>
                <a:spcPts val="4060"/>
              </a:lnSpc>
            </a:pPr>
            <a:endParaRPr lang="en-US" sz="44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 Bold"/>
            </a:endParaRPr>
          </a:p>
          <a:p>
            <a:pPr>
              <a:lnSpc>
                <a:spcPts val="4060"/>
              </a:lnSpc>
            </a:pPr>
            <a:r>
              <a:rPr lang="en-US" sz="4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Investor-owned companies regulated by the NYS PSC and DPS​ (i.e., Central Hudson)</a:t>
            </a:r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9644579" y="2767146"/>
            <a:ext cx="7524588" cy="4216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4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Municipal/Public Power Authorities:​</a:t>
            </a:r>
            <a:endParaRPr lang="en-US" sz="4400" b="1">
              <a:solidFill>
                <a:srgbClr val="000000"/>
              </a:solidFill>
              <a:latin typeface="Canva Sans Bold"/>
              <a:ea typeface="Canva Sans Bold"/>
              <a:cs typeface="Canva Sans Bold"/>
            </a:endParaRPr>
          </a:p>
          <a:p>
            <a:pPr>
              <a:lnSpc>
                <a:spcPts val="4060"/>
              </a:lnSpc>
            </a:pPr>
            <a:endParaRPr lang="en-US" sz="4400" b="1">
              <a:solidFill>
                <a:srgbClr val="000000"/>
              </a:solidFill>
              <a:latin typeface="Canva Sans Bold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060"/>
              </a:lnSpc>
            </a:pPr>
            <a:r>
              <a:rPr lang="en-US" sz="4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Publicly owned entities often operated by local government or authorities. Not regulated by the PSC but by local or state laws.​</a:t>
            </a:r>
            <a:endParaRPr lang="en-US" sz="4400">
              <a:solidFill>
                <a:srgbClr val="000000"/>
              </a:solidFill>
              <a:latin typeface="Canva Sans"/>
              <a:ea typeface="Canva Sans"/>
              <a:cs typeface="Canva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683998">
            <a:off x="-451437" y="-244185"/>
            <a:ext cx="2960275" cy="1491313"/>
          </a:xfrm>
          <a:custGeom>
            <a:avLst/>
            <a:gdLst/>
            <a:ahLst/>
            <a:cxnLst/>
            <a:rect l="l" t="t" r="r" b="b"/>
            <a:pathLst>
              <a:path w="2960275" h="1491313">
                <a:moveTo>
                  <a:pt x="0" y="0"/>
                </a:moveTo>
                <a:lnTo>
                  <a:pt x="2960274" y="0"/>
                </a:lnTo>
                <a:lnTo>
                  <a:pt x="2960274" y="1491313"/>
                </a:lnTo>
                <a:lnTo>
                  <a:pt x="0" y="1491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0758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399360" y="1296639"/>
            <a:ext cx="686860" cy="686860"/>
          </a:xfrm>
          <a:custGeom>
            <a:avLst/>
            <a:gdLst/>
            <a:ahLst/>
            <a:cxnLst/>
            <a:rect l="l" t="t" r="r" b="b"/>
            <a:pathLst>
              <a:path w="686860" h="686860">
                <a:moveTo>
                  <a:pt x="0" y="0"/>
                </a:moveTo>
                <a:lnTo>
                  <a:pt x="686860" y="0"/>
                </a:lnTo>
                <a:lnTo>
                  <a:pt x="686860" y="686860"/>
                </a:lnTo>
                <a:lnTo>
                  <a:pt x="0" y="686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403515" y="-335722"/>
            <a:ext cx="2222911" cy="222291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8ACD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7371393" y="1066892"/>
            <a:ext cx="1833214" cy="183321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E3F1F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 rot="1718676" flipV="1">
            <a:off x="15264685" y="1663911"/>
            <a:ext cx="928242" cy="378259"/>
          </a:xfrm>
          <a:custGeom>
            <a:avLst/>
            <a:gdLst/>
            <a:ahLst/>
            <a:cxnLst/>
            <a:rect l="l" t="t" r="r" b="b"/>
            <a:pathLst>
              <a:path w="928242" h="378259">
                <a:moveTo>
                  <a:pt x="0" y="378259"/>
                </a:moveTo>
                <a:lnTo>
                  <a:pt x="928242" y="378259"/>
                </a:lnTo>
                <a:lnTo>
                  <a:pt x="928242" y="0"/>
                </a:lnTo>
                <a:lnTo>
                  <a:pt x="0" y="0"/>
                </a:lnTo>
                <a:lnTo>
                  <a:pt x="0" y="37825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743810" y="1223270"/>
            <a:ext cx="5265531" cy="1829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50" b="1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is on your bill?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7523793" y="1219292"/>
            <a:ext cx="1833214" cy="183321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 rot="10683998">
            <a:off x="-299037" y="-91785"/>
            <a:ext cx="2960275" cy="1491313"/>
          </a:xfrm>
          <a:custGeom>
            <a:avLst/>
            <a:gdLst/>
            <a:ahLst/>
            <a:cxnLst/>
            <a:rect l="l" t="t" r="r" b="b"/>
            <a:pathLst>
              <a:path w="2960275" h="1491313">
                <a:moveTo>
                  <a:pt x="0" y="0"/>
                </a:moveTo>
                <a:lnTo>
                  <a:pt x="2960274" y="0"/>
                </a:lnTo>
                <a:lnTo>
                  <a:pt x="2960274" y="1491313"/>
                </a:lnTo>
                <a:lnTo>
                  <a:pt x="0" y="1491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0758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612847" y="3409693"/>
            <a:ext cx="7524588" cy="5935366"/>
            <a:chOff x="0" y="0"/>
            <a:chExt cx="10032783" cy="7913821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10032783" cy="7913821"/>
              <a:chOff x="0" y="0"/>
              <a:chExt cx="1795565" cy="141633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795565" cy="1416335"/>
              </a:xfrm>
              <a:custGeom>
                <a:avLst/>
                <a:gdLst/>
                <a:ahLst/>
                <a:cxnLst/>
                <a:rect l="l" t="t" r="r" b="b"/>
                <a:pathLst>
                  <a:path w="1795565" h="1416335">
                    <a:moveTo>
                      <a:pt x="59675" y="0"/>
                    </a:moveTo>
                    <a:lnTo>
                      <a:pt x="1735890" y="0"/>
                    </a:lnTo>
                    <a:cubicBezTo>
                      <a:pt x="1751717" y="0"/>
                      <a:pt x="1766895" y="6287"/>
                      <a:pt x="1778087" y="17478"/>
                    </a:cubicBezTo>
                    <a:cubicBezTo>
                      <a:pt x="1789278" y="28670"/>
                      <a:pt x="1795565" y="43848"/>
                      <a:pt x="1795565" y="59675"/>
                    </a:cubicBezTo>
                    <a:lnTo>
                      <a:pt x="1795565" y="1356660"/>
                    </a:lnTo>
                    <a:cubicBezTo>
                      <a:pt x="1795565" y="1389617"/>
                      <a:pt x="1768848" y="1416335"/>
                      <a:pt x="1735890" y="1416335"/>
                    </a:cubicBezTo>
                    <a:lnTo>
                      <a:pt x="59675" y="1416335"/>
                    </a:lnTo>
                    <a:cubicBezTo>
                      <a:pt x="43848" y="1416335"/>
                      <a:pt x="28670" y="1410048"/>
                      <a:pt x="17478" y="1398856"/>
                    </a:cubicBezTo>
                    <a:cubicBezTo>
                      <a:pt x="6287" y="1387665"/>
                      <a:pt x="0" y="1372486"/>
                      <a:pt x="0" y="1356660"/>
                    </a:cubicBezTo>
                    <a:lnTo>
                      <a:pt x="0" y="59675"/>
                    </a:lnTo>
                    <a:cubicBezTo>
                      <a:pt x="0" y="43848"/>
                      <a:pt x="6287" y="28670"/>
                      <a:pt x="17478" y="17478"/>
                    </a:cubicBezTo>
                    <a:cubicBezTo>
                      <a:pt x="28670" y="6287"/>
                      <a:pt x="43848" y="0"/>
                      <a:pt x="59675" y="0"/>
                    </a:cubicBezTo>
                    <a:close/>
                  </a:path>
                </a:pathLst>
              </a:custGeom>
              <a:solidFill>
                <a:srgbClr val="FFDE5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1795565" cy="145443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0" y="490239"/>
              <a:ext cx="10032783" cy="69935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 b="1" u="sng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Supply Charges​</a:t>
              </a:r>
            </a:p>
            <a:p>
              <a:pPr marL="669291" lvl="1" indent="-334646" algn="l">
                <a:lnSpc>
                  <a:spcPts val="5394"/>
                </a:lnSpc>
                <a:buFont typeface="Arial"/>
                <a:buChar char="•"/>
              </a:pPr>
              <a:r>
                <a:rPr lang="en-US" sz="31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Supply charges are not regulated </a:t>
              </a:r>
            </a:p>
            <a:p>
              <a:pPr marL="669291" lvl="1" indent="-334646" algn="l">
                <a:lnSpc>
                  <a:spcPts val="5394"/>
                </a:lnSpc>
                <a:buFont typeface="Arial"/>
                <a:buChar char="•"/>
              </a:pPr>
              <a:r>
                <a:rPr lang="en-US" sz="31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Not fixed; considered volatile or variable </a:t>
              </a:r>
            </a:p>
            <a:p>
              <a:pPr marL="669291" lvl="1" indent="-334646" algn="l">
                <a:lnSpc>
                  <a:spcPts val="5394"/>
                </a:lnSpc>
                <a:buFont typeface="Arial"/>
                <a:buChar char="•"/>
              </a:pPr>
              <a:r>
                <a:rPr lang="en-US" sz="31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Customers can consider 3rd party suppliers called ESCOs, but PULP cautions their use. Learn more at: </a:t>
              </a:r>
              <a:r>
                <a:rPr lang="en-US" sz="3100" u="sng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  <a:hlinkClick r:id="rId8" tooltip="https://documents.dps.ny.gov/PTC/home/home"/>
                </a:rPr>
                <a:t>NYS Power to Choose</a:t>
              </a:r>
              <a:r>
                <a:rPr lang="en-US" sz="31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website </a:t>
              </a:r>
            </a:p>
          </p:txBody>
        </p:sp>
      </p:grpSp>
      <p:pic>
        <p:nvPicPr>
          <p:cNvPr id="22" name="Picture 21" descr="A green and white receipt&#10;&#10;AI-generated content may be incorrect.">
            <a:extLst>
              <a:ext uri="{FF2B5EF4-FFF2-40B4-BE49-F238E27FC236}">
                <a16:creationId xmlns:a16="http://schemas.microsoft.com/office/drawing/2014/main" id="{37C24243-251B-1737-7A54-1713A345DD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63213" y="0"/>
            <a:ext cx="5548312" cy="10115550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84C1FFC6-1E0B-7DFA-FD6F-0C10397A84E6}"/>
              </a:ext>
            </a:extLst>
          </p:cNvPr>
          <p:cNvSpPr/>
          <p:nvPr/>
        </p:nvSpPr>
        <p:spPr>
          <a:xfrm>
            <a:off x="8551068" y="6368653"/>
            <a:ext cx="1428750" cy="116085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CA58DD-1389-D163-0058-A7ABA0D04C4B}"/>
              </a:ext>
            </a:extLst>
          </p:cNvPr>
          <p:cNvSpPr/>
          <p:nvPr/>
        </p:nvSpPr>
        <p:spPr>
          <a:xfrm>
            <a:off x="10679905" y="6186486"/>
            <a:ext cx="5050631" cy="146804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">
            <a:off x="-1151524" y="-272760"/>
            <a:ext cx="2960275" cy="1491313"/>
          </a:xfrm>
          <a:custGeom>
            <a:avLst/>
            <a:gdLst/>
            <a:ahLst/>
            <a:cxnLst/>
            <a:rect l="l" t="t" r="r" b="b"/>
            <a:pathLst>
              <a:path w="2960275" h="1491313">
                <a:moveTo>
                  <a:pt x="0" y="0"/>
                </a:moveTo>
                <a:lnTo>
                  <a:pt x="2960274" y="0"/>
                </a:lnTo>
                <a:lnTo>
                  <a:pt x="2960274" y="1491313"/>
                </a:lnTo>
                <a:lnTo>
                  <a:pt x="0" y="1491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0758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399360" y="1296639"/>
            <a:ext cx="686860" cy="686860"/>
          </a:xfrm>
          <a:custGeom>
            <a:avLst/>
            <a:gdLst/>
            <a:ahLst/>
            <a:cxnLst/>
            <a:rect l="l" t="t" r="r" b="b"/>
            <a:pathLst>
              <a:path w="686860" h="686860">
                <a:moveTo>
                  <a:pt x="0" y="0"/>
                </a:moveTo>
                <a:lnTo>
                  <a:pt x="686860" y="0"/>
                </a:lnTo>
                <a:lnTo>
                  <a:pt x="686860" y="686860"/>
                </a:lnTo>
                <a:lnTo>
                  <a:pt x="0" y="686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403515" y="-335722"/>
            <a:ext cx="2222911" cy="222291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8ACD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7371393" y="1066892"/>
            <a:ext cx="1833214" cy="183321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E3F1F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458061" y="780358"/>
            <a:ext cx="6208505" cy="1788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50" b="1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is on your bill?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7523793" y="1219292"/>
            <a:ext cx="1833214" cy="183321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66626" y="2848667"/>
            <a:ext cx="8065712" cy="6739978"/>
            <a:chOff x="0" y="0"/>
            <a:chExt cx="1924692" cy="160833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24692" cy="1608337"/>
            </a:xfrm>
            <a:custGeom>
              <a:avLst/>
              <a:gdLst/>
              <a:ahLst/>
              <a:cxnLst/>
              <a:rect l="l" t="t" r="r" b="b"/>
              <a:pathLst>
                <a:path w="1924692" h="1608337">
                  <a:moveTo>
                    <a:pt x="55672" y="0"/>
                  </a:moveTo>
                  <a:lnTo>
                    <a:pt x="1869020" y="0"/>
                  </a:lnTo>
                  <a:cubicBezTo>
                    <a:pt x="1883785" y="0"/>
                    <a:pt x="1897945" y="5865"/>
                    <a:pt x="1908386" y="16306"/>
                  </a:cubicBezTo>
                  <a:cubicBezTo>
                    <a:pt x="1918826" y="26746"/>
                    <a:pt x="1924692" y="40907"/>
                    <a:pt x="1924692" y="55672"/>
                  </a:cubicBezTo>
                  <a:lnTo>
                    <a:pt x="1924692" y="1552665"/>
                  </a:lnTo>
                  <a:cubicBezTo>
                    <a:pt x="1924692" y="1567430"/>
                    <a:pt x="1918826" y="1581590"/>
                    <a:pt x="1908386" y="1592031"/>
                  </a:cubicBezTo>
                  <a:cubicBezTo>
                    <a:pt x="1897945" y="1602471"/>
                    <a:pt x="1883785" y="1608337"/>
                    <a:pt x="1869020" y="1608337"/>
                  </a:cubicBezTo>
                  <a:lnTo>
                    <a:pt x="55672" y="1608337"/>
                  </a:lnTo>
                  <a:cubicBezTo>
                    <a:pt x="40907" y="1608337"/>
                    <a:pt x="26746" y="1602471"/>
                    <a:pt x="16306" y="1592031"/>
                  </a:cubicBezTo>
                  <a:cubicBezTo>
                    <a:pt x="5865" y="1581590"/>
                    <a:pt x="0" y="1567430"/>
                    <a:pt x="0" y="1552665"/>
                  </a:cubicBezTo>
                  <a:lnTo>
                    <a:pt x="0" y="55672"/>
                  </a:lnTo>
                  <a:cubicBezTo>
                    <a:pt x="0" y="40907"/>
                    <a:pt x="5865" y="26746"/>
                    <a:pt x="16306" y="16306"/>
                  </a:cubicBezTo>
                  <a:cubicBezTo>
                    <a:pt x="26746" y="5865"/>
                    <a:pt x="40907" y="0"/>
                    <a:pt x="55672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924692" cy="16464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728449" y="3100112"/>
            <a:ext cx="7524588" cy="750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Delivery Charges ​</a:t>
            </a:r>
          </a:p>
          <a:p>
            <a:pPr marL="626112" lvl="1" indent="-313056" algn="l">
              <a:lnSpc>
                <a:spcPts val="5046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 cost to provide you </a:t>
            </a:r>
            <a:r>
              <a:rPr lang="en-US" sz="290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serivces</a:t>
            </a: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including the cost of meters, meter readings, customer service, communications, and accounting ​</a:t>
            </a:r>
          </a:p>
          <a:p>
            <a:pPr marL="626112" lvl="1" indent="-313056" algn="l">
              <a:lnSpc>
                <a:spcPts val="5046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Regulated by the PSC and Department </a:t>
            </a:r>
          </a:p>
          <a:p>
            <a:pPr marL="626112" lvl="1" indent="-313056" algn="l">
              <a:lnSpc>
                <a:spcPts val="5046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rate case must be filed to raise delivery charges. </a:t>
            </a:r>
          </a:p>
          <a:p>
            <a:pPr marL="1252224" lvl="2" indent="-417408" algn="l">
              <a:lnSpc>
                <a:spcPts val="5046"/>
              </a:lnSpc>
              <a:buFont typeface="Arial"/>
              <a:buChar char="⚬"/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Determines what the Basic Service Charge will be</a:t>
            </a:r>
          </a:p>
          <a:p>
            <a:pPr algn="l">
              <a:lnSpc>
                <a:spcPts val="5046"/>
              </a:lnSpc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</a:t>
            </a: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pic>
        <p:nvPicPr>
          <p:cNvPr id="22" name="Picture 21" descr="A green and white receipt&#10;&#10;AI-generated content may be incorrect.">
            <a:extLst>
              <a:ext uri="{FF2B5EF4-FFF2-40B4-BE49-F238E27FC236}">
                <a16:creationId xmlns:a16="http://schemas.microsoft.com/office/drawing/2014/main" id="{9A39905F-0C89-B307-3242-62343BD632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1763" y="0"/>
            <a:ext cx="5548312" cy="1011555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AEF15F9-4E21-7943-21FF-C88F079FE233}"/>
              </a:ext>
            </a:extLst>
          </p:cNvPr>
          <p:cNvSpPr/>
          <p:nvPr/>
        </p:nvSpPr>
        <p:spPr>
          <a:xfrm>
            <a:off x="10537030" y="4000499"/>
            <a:ext cx="5107781" cy="2196703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13CEFB01-784E-6091-CC71-04BAEAE2020A}"/>
              </a:ext>
            </a:extLst>
          </p:cNvPr>
          <p:cNvSpPr/>
          <p:nvPr/>
        </p:nvSpPr>
        <p:spPr>
          <a:xfrm>
            <a:off x="8751093" y="4411265"/>
            <a:ext cx="1428750" cy="1160859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BAE095E-45D7-0C04-4612-366971D622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657"/>
          <a:stretch>
            <a:fillRect/>
          </a:stretch>
        </p:blipFill>
        <p:spPr>
          <a:xfrm>
            <a:off x="8418984" y="2361195"/>
            <a:ext cx="8114415" cy="70866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524000" y="4704487"/>
            <a:ext cx="5275679" cy="2400016"/>
            <a:chOff x="0" y="-57150"/>
            <a:chExt cx="6826272" cy="3105412"/>
          </a:xfrm>
        </p:grpSpPr>
        <p:grpSp>
          <p:nvGrpSpPr>
            <p:cNvPr id="4" name="Group 4"/>
            <p:cNvGrpSpPr/>
            <p:nvPr/>
          </p:nvGrpSpPr>
          <p:grpSpPr>
            <a:xfrm>
              <a:off x="4933085" y="985957"/>
              <a:ext cx="1893187" cy="920234"/>
              <a:chOff x="0" y="165100"/>
              <a:chExt cx="1179198" cy="57318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226741"/>
                <a:ext cx="1179198" cy="511540"/>
              </a:xfrm>
              <a:custGeom>
                <a:avLst/>
                <a:gdLst/>
                <a:ahLst/>
                <a:cxnLst/>
                <a:rect l="l" t="t" r="r" b="b"/>
                <a:pathLst>
                  <a:path w="1179198" h="511540">
                    <a:moveTo>
                      <a:pt x="1179198" y="255770"/>
                    </a:moveTo>
                    <a:lnTo>
                      <a:pt x="772798" y="0"/>
                    </a:lnTo>
                    <a:lnTo>
                      <a:pt x="772798" y="203200"/>
                    </a:lnTo>
                    <a:lnTo>
                      <a:pt x="0" y="203200"/>
                    </a:lnTo>
                    <a:lnTo>
                      <a:pt x="0" y="308340"/>
                    </a:lnTo>
                    <a:lnTo>
                      <a:pt x="772798" y="308340"/>
                    </a:lnTo>
                    <a:lnTo>
                      <a:pt x="772798" y="511540"/>
                    </a:lnTo>
                    <a:lnTo>
                      <a:pt x="1179198" y="255770"/>
                    </a:lnTo>
                    <a:close/>
                  </a:path>
                </a:pathLst>
              </a:custGeom>
              <a:solidFill>
                <a:srgbClr val="FFDE5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165100"/>
                <a:ext cx="1077598" cy="1432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0" y="-57150"/>
              <a:ext cx="5490339" cy="31054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60543" lvl="1" indent="-330271" defTabSz="932528">
                <a:lnSpc>
                  <a:spcPts val="4284"/>
                </a:lnSpc>
                <a:spcAft>
                  <a:spcPts val="644"/>
                </a:spcAft>
                <a:buAutoNum type="arabicPeriod"/>
              </a:pPr>
              <a:r>
                <a:rPr lang="en-US" sz="3060" b="1" kern="1200">
                  <a:solidFill>
                    <a:schemeClr val="bg1"/>
                  </a:solidFill>
                  <a:latin typeface="Canva Sans Bold"/>
                  <a:ea typeface="+mn-ea"/>
                  <a:cs typeface="+mn-cs"/>
                  <a:sym typeface="Canva Sans Bold"/>
                </a:rPr>
                <a:t>Meter Number </a:t>
              </a:r>
            </a:p>
            <a:p>
              <a:pPr marL="660543" lvl="1" indent="-330271" defTabSz="932528">
                <a:lnSpc>
                  <a:spcPts val="4284"/>
                </a:lnSpc>
                <a:spcAft>
                  <a:spcPts val="644"/>
                </a:spcAft>
                <a:buAutoNum type="arabicPeriod"/>
              </a:pPr>
              <a:r>
                <a:rPr lang="en-US" sz="3060" b="1" kern="1200">
                  <a:solidFill>
                    <a:schemeClr val="bg1"/>
                  </a:solidFill>
                  <a:latin typeface="Canva Sans Bold"/>
                  <a:ea typeface="+mn-ea"/>
                  <a:cs typeface="+mn-cs"/>
                  <a:sym typeface="Canva Sans Bold"/>
                </a:rPr>
                <a:t>Reading Dates </a:t>
              </a:r>
            </a:p>
            <a:p>
              <a:pPr marL="660543" lvl="1" indent="-330271" defTabSz="932528">
                <a:lnSpc>
                  <a:spcPts val="4284"/>
                </a:lnSpc>
                <a:spcAft>
                  <a:spcPts val="644"/>
                </a:spcAft>
                <a:buAutoNum type="arabicPeriod"/>
              </a:pPr>
              <a:r>
                <a:rPr lang="en-US" sz="3060" b="1" kern="1200">
                  <a:solidFill>
                    <a:schemeClr val="bg1"/>
                  </a:solidFill>
                  <a:latin typeface="Canva Sans Bold"/>
                  <a:ea typeface="+mn-ea"/>
                  <a:cs typeface="+mn-cs"/>
                  <a:sym typeface="Canva Sans Bold"/>
                </a:rPr>
                <a:t>Meter Reading </a:t>
              </a:r>
            </a:p>
            <a:p>
              <a:pPr marL="660543" lvl="1" indent="-330271" defTabSz="932528">
                <a:lnSpc>
                  <a:spcPts val="4284"/>
                </a:lnSpc>
                <a:spcAft>
                  <a:spcPts val="644"/>
                </a:spcAft>
                <a:buAutoNum type="arabicPeriod"/>
              </a:pPr>
              <a:r>
                <a:rPr lang="en-US" sz="3060" b="1" kern="1200">
                  <a:solidFill>
                    <a:schemeClr val="bg1"/>
                  </a:solidFill>
                  <a:latin typeface="Canva Sans Bold"/>
                  <a:ea typeface="+mn-ea"/>
                  <a:cs typeface="+mn-cs"/>
                  <a:sym typeface="Canva Sans Bold"/>
                </a:rPr>
                <a:t>Total Usage       </a:t>
              </a:r>
              <a:endParaRPr lang="en-US" sz="3000" b="1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747014" y="582527"/>
            <a:ext cx="9399933" cy="1284373"/>
            <a:chOff x="0" y="0"/>
            <a:chExt cx="13036288" cy="2532301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3036288" cy="2532301"/>
              <a:chOff x="0" y="0"/>
              <a:chExt cx="2420303" cy="47014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420303" cy="470144"/>
              </a:xfrm>
              <a:custGeom>
                <a:avLst/>
                <a:gdLst/>
                <a:ahLst/>
                <a:cxnLst/>
                <a:rect l="l" t="t" r="r" b="b"/>
                <a:pathLst>
                  <a:path w="2420303" h="470144">
                    <a:moveTo>
                      <a:pt x="235072" y="0"/>
                    </a:moveTo>
                    <a:lnTo>
                      <a:pt x="2185231" y="0"/>
                    </a:lnTo>
                    <a:cubicBezTo>
                      <a:pt x="2315058" y="0"/>
                      <a:pt x="2420303" y="105245"/>
                      <a:pt x="2420303" y="235072"/>
                    </a:cubicBezTo>
                    <a:lnTo>
                      <a:pt x="2420303" y="235072"/>
                    </a:lnTo>
                    <a:cubicBezTo>
                      <a:pt x="2420303" y="297417"/>
                      <a:pt x="2395537" y="357209"/>
                      <a:pt x="2351452" y="401293"/>
                    </a:cubicBezTo>
                    <a:cubicBezTo>
                      <a:pt x="2307367" y="445378"/>
                      <a:pt x="2247576" y="470144"/>
                      <a:pt x="2185231" y="470144"/>
                    </a:cubicBezTo>
                    <a:lnTo>
                      <a:pt x="235072" y="470144"/>
                    </a:lnTo>
                    <a:cubicBezTo>
                      <a:pt x="172727" y="470144"/>
                      <a:pt x="112936" y="445378"/>
                      <a:pt x="68851" y="401293"/>
                    </a:cubicBezTo>
                    <a:cubicBezTo>
                      <a:pt x="24766" y="357209"/>
                      <a:pt x="0" y="297417"/>
                      <a:pt x="0" y="235072"/>
                    </a:cubicBezTo>
                    <a:lnTo>
                      <a:pt x="0" y="235072"/>
                    </a:lnTo>
                    <a:cubicBezTo>
                      <a:pt x="0" y="172727"/>
                      <a:pt x="24766" y="112936"/>
                      <a:pt x="68851" y="68851"/>
                    </a:cubicBezTo>
                    <a:cubicBezTo>
                      <a:pt x="112936" y="24766"/>
                      <a:pt x="172727" y="0"/>
                      <a:pt x="235072" y="0"/>
                    </a:cubicBezTo>
                    <a:close/>
                  </a:path>
                </a:pathLst>
              </a:custGeom>
              <a:solidFill>
                <a:srgbClr val="A7C7E7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47625"/>
                <a:ext cx="2420303" cy="42251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 sz="1200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097168" y="496524"/>
              <a:ext cx="10915075" cy="1585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08598">
                <a:lnSpc>
                  <a:spcPts val="6521"/>
                </a:lnSpc>
                <a:spcAft>
                  <a:spcPts val="644"/>
                </a:spcAft>
              </a:pPr>
              <a:r>
                <a:rPr lang="en-US" sz="5400" b="1" kern="1200">
                  <a:solidFill>
                    <a:srgbClr val="000000"/>
                  </a:solidFill>
                  <a:latin typeface="Canva Sans Bold"/>
                  <a:ea typeface="+mn-ea"/>
                  <a:cs typeface="+mn-cs"/>
                  <a:sym typeface="Canva Sans Bold"/>
                </a:rPr>
                <a:t>What is on my bill? </a:t>
              </a:r>
              <a:endParaRPr lang="en-US" sz="8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AC3BAF-E0FB-22AE-E908-E51FA62CD67A}"/>
              </a:ext>
            </a:extLst>
          </p:cNvPr>
          <p:cNvGrpSpPr/>
          <p:nvPr/>
        </p:nvGrpSpPr>
        <p:grpSpPr>
          <a:xfrm>
            <a:off x="10277472" y="4189995"/>
            <a:ext cx="430673" cy="381000"/>
            <a:chOff x="8865727" y="3162300"/>
            <a:chExt cx="430673" cy="38100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FA391ED-5169-92A7-CB50-76E5D7AEEA97}"/>
                </a:ext>
              </a:extLst>
            </p:cNvPr>
            <p:cNvSpPr/>
            <p:nvPr/>
          </p:nvSpPr>
          <p:spPr>
            <a:xfrm>
              <a:off x="8890563" y="3162300"/>
              <a:ext cx="381000" cy="381000"/>
            </a:xfrm>
            <a:prstGeom prst="ellipse">
              <a:avLst/>
            </a:prstGeom>
            <a:solidFill>
              <a:srgbClr val="FFDE5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6C80FA2-3988-6011-C037-EB6717894307}"/>
                </a:ext>
              </a:extLst>
            </p:cNvPr>
            <p:cNvSpPr txBox="1"/>
            <p:nvPr/>
          </p:nvSpPr>
          <p:spPr>
            <a:xfrm>
              <a:off x="8865727" y="3168134"/>
              <a:ext cx="4306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1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334784D-F77C-EF65-6BFB-C2089DCEE124}"/>
              </a:ext>
            </a:extLst>
          </p:cNvPr>
          <p:cNvGrpSpPr/>
          <p:nvPr/>
        </p:nvGrpSpPr>
        <p:grpSpPr>
          <a:xfrm>
            <a:off x="15432545" y="5822461"/>
            <a:ext cx="430673" cy="381000"/>
            <a:chOff x="8865727" y="3162300"/>
            <a:chExt cx="430673" cy="381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A9CBB0E-EDC5-97BC-BCFA-5B64952F4615}"/>
                </a:ext>
              </a:extLst>
            </p:cNvPr>
            <p:cNvSpPr/>
            <p:nvPr/>
          </p:nvSpPr>
          <p:spPr>
            <a:xfrm>
              <a:off x="8890563" y="3162300"/>
              <a:ext cx="381000" cy="381000"/>
            </a:xfrm>
            <a:prstGeom prst="ellipse">
              <a:avLst/>
            </a:prstGeom>
            <a:solidFill>
              <a:srgbClr val="FFDE5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70FC271-88DE-68FC-6BBA-23F872746891}"/>
                </a:ext>
              </a:extLst>
            </p:cNvPr>
            <p:cNvSpPr txBox="1"/>
            <p:nvPr/>
          </p:nvSpPr>
          <p:spPr>
            <a:xfrm>
              <a:off x="8865727" y="3168134"/>
              <a:ext cx="4306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4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8CE97D2-D8A8-0EE5-0E87-C663559CD968}"/>
              </a:ext>
            </a:extLst>
          </p:cNvPr>
          <p:cNvGrpSpPr/>
          <p:nvPr/>
        </p:nvGrpSpPr>
        <p:grpSpPr>
          <a:xfrm>
            <a:off x="8422145" y="8914395"/>
            <a:ext cx="430673" cy="381000"/>
            <a:chOff x="8865727" y="3162300"/>
            <a:chExt cx="430673" cy="381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5B8F5F4-7F4A-1A00-C210-B368F7417C53}"/>
                </a:ext>
              </a:extLst>
            </p:cNvPr>
            <p:cNvSpPr/>
            <p:nvPr/>
          </p:nvSpPr>
          <p:spPr>
            <a:xfrm>
              <a:off x="8890563" y="3162300"/>
              <a:ext cx="381000" cy="381000"/>
            </a:xfrm>
            <a:prstGeom prst="ellipse">
              <a:avLst/>
            </a:prstGeom>
            <a:solidFill>
              <a:srgbClr val="FFDE5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440A2BF-3B10-6595-C568-375B4B87CC36}"/>
                </a:ext>
              </a:extLst>
            </p:cNvPr>
            <p:cNvSpPr txBox="1"/>
            <p:nvPr/>
          </p:nvSpPr>
          <p:spPr>
            <a:xfrm>
              <a:off x="8865727" y="3168134"/>
              <a:ext cx="4306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A363DBA-B09E-79C5-5265-0C8DBE8EEDF7}"/>
              </a:ext>
            </a:extLst>
          </p:cNvPr>
          <p:cNvGrpSpPr/>
          <p:nvPr/>
        </p:nvGrpSpPr>
        <p:grpSpPr>
          <a:xfrm>
            <a:off x="15154272" y="8914395"/>
            <a:ext cx="430673" cy="381000"/>
            <a:chOff x="8865727" y="3162300"/>
            <a:chExt cx="430673" cy="38100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D1941A8-4002-C474-811E-EB5BE25B1FC6}"/>
                </a:ext>
              </a:extLst>
            </p:cNvPr>
            <p:cNvSpPr/>
            <p:nvPr/>
          </p:nvSpPr>
          <p:spPr>
            <a:xfrm>
              <a:off x="8890563" y="3162300"/>
              <a:ext cx="381000" cy="381000"/>
            </a:xfrm>
            <a:prstGeom prst="ellipse">
              <a:avLst/>
            </a:prstGeom>
            <a:solidFill>
              <a:srgbClr val="FFDE5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DACEDC6-F8EC-0E43-7B2A-A675FDCCE56E}"/>
                </a:ext>
              </a:extLst>
            </p:cNvPr>
            <p:cNvSpPr txBox="1"/>
            <p:nvPr/>
          </p:nvSpPr>
          <p:spPr>
            <a:xfrm>
              <a:off x="8865727" y="3168134"/>
              <a:ext cx="4306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4090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81067" y="423271"/>
            <a:ext cx="13843251" cy="1802502"/>
            <a:chOff x="0" y="0"/>
            <a:chExt cx="3645959" cy="4747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45959" cy="474733"/>
            </a:xfrm>
            <a:custGeom>
              <a:avLst/>
              <a:gdLst/>
              <a:ahLst/>
              <a:cxnLst/>
              <a:rect l="l" t="t" r="r" b="b"/>
              <a:pathLst>
                <a:path w="3645959" h="474733">
                  <a:moveTo>
                    <a:pt x="111851" y="0"/>
                  </a:moveTo>
                  <a:lnTo>
                    <a:pt x="3534108" y="0"/>
                  </a:lnTo>
                  <a:cubicBezTo>
                    <a:pt x="3563773" y="0"/>
                    <a:pt x="3592223" y="11784"/>
                    <a:pt x="3613199" y="32760"/>
                  </a:cubicBezTo>
                  <a:cubicBezTo>
                    <a:pt x="3634175" y="53737"/>
                    <a:pt x="3645959" y="82186"/>
                    <a:pt x="3645959" y="111851"/>
                  </a:cubicBezTo>
                  <a:lnTo>
                    <a:pt x="3645959" y="362882"/>
                  </a:lnTo>
                  <a:cubicBezTo>
                    <a:pt x="3645959" y="392546"/>
                    <a:pt x="3634175" y="420996"/>
                    <a:pt x="3613199" y="441972"/>
                  </a:cubicBezTo>
                  <a:cubicBezTo>
                    <a:pt x="3592223" y="462949"/>
                    <a:pt x="3563773" y="474733"/>
                    <a:pt x="3534108" y="474733"/>
                  </a:cubicBezTo>
                  <a:lnTo>
                    <a:pt x="111851" y="474733"/>
                  </a:lnTo>
                  <a:cubicBezTo>
                    <a:pt x="82186" y="474733"/>
                    <a:pt x="53737" y="462949"/>
                    <a:pt x="32760" y="441972"/>
                  </a:cubicBezTo>
                  <a:cubicBezTo>
                    <a:pt x="11784" y="420996"/>
                    <a:pt x="0" y="392546"/>
                    <a:pt x="0" y="362882"/>
                  </a:cubicBezTo>
                  <a:lnTo>
                    <a:pt x="0" y="111851"/>
                  </a:lnTo>
                  <a:cubicBezTo>
                    <a:pt x="0" y="82186"/>
                    <a:pt x="11784" y="53737"/>
                    <a:pt x="32760" y="32760"/>
                  </a:cubicBezTo>
                  <a:cubicBezTo>
                    <a:pt x="53737" y="11784"/>
                    <a:pt x="82186" y="0"/>
                    <a:pt x="111851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3645959" cy="4366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515946" y="6509674"/>
            <a:ext cx="14071987" cy="1713843"/>
            <a:chOff x="0" y="0"/>
            <a:chExt cx="3706202" cy="45138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06202" cy="451382"/>
            </a:xfrm>
            <a:custGeom>
              <a:avLst/>
              <a:gdLst/>
              <a:ahLst/>
              <a:cxnLst/>
              <a:rect l="l" t="t" r="r" b="b"/>
              <a:pathLst>
                <a:path w="3706202" h="451382">
                  <a:moveTo>
                    <a:pt x="41813" y="0"/>
                  </a:moveTo>
                  <a:lnTo>
                    <a:pt x="3664390" y="0"/>
                  </a:lnTo>
                  <a:cubicBezTo>
                    <a:pt x="3675479" y="0"/>
                    <a:pt x="3686115" y="4405"/>
                    <a:pt x="3693956" y="12247"/>
                  </a:cubicBezTo>
                  <a:cubicBezTo>
                    <a:pt x="3701797" y="20088"/>
                    <a:pt x="3706202" y="30723"/>
                    <a:pt x="3706202" y="41813"/>
                  </a:cubicBezTo>
                  <a:lnTo>
                    <a:pt x="3706202" y="409570"/>
                  </a:lnTo>
                  <a:cubicBezTo>
                    <a:pt x="3706202" y="420659"/>
                    <a:pt x="3701797" y="431294"/>
                    <a:pt x="3693956" y="439136"/>
                  </a:cubicBezTo>
                  <a:cubicBezTo>
                    <a:pt x="3686115" y="446977"/>
                    <a:pt x="3675479" y="451382"/>
                    <a:pt x="3664390" y="451382"/>
                  </a:cubicBezTo>
                  <a:lnTo>
                    <a:pt x="41813" y="451382"/>
                  </a:lnTo>
                  <a:cubicBezTo>
                    <a:pt x="30723" y="451382"/>
                    <a:pt x="20088" y="446977"/>
                    <a:pt x="12247" y="439136"/>
                  </a:cubicBezTo>
                  <a:cubicBezTo>
                    <a:pt x="4405" y="431294"/>
                    <a:pt x="0" y="420659"/>
                    <a:pt x="0" y="409570"/>
                  </a:cubicBezTo>
                  <a:lnTo>
                    <a:pt x="0" y="41813"/>
                  </a:lnTo>
                  <a:cubicBezTo>
                    <a:pt x="0" y="30723"/>
                    <a:pt x="4405" y="20088"/>
                    <a:pt x="12247" y="12247"/>
                  </a:cubicBezTo>
                  <a:cubicBezTo>
                    <a:pt x="20088" y="4405"/>
                    <a:pt x="30723" y="0"/>
                    <a:pt x="41813" y="0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706202" cy="489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15946" y="8223517"/>
            <a:ext cx="15996037" cy="1815210"/>
            <a:chOff x="0" y="0"/>
            <a:chExt cx="4212948" cy="4780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12948" cy="478080"/>
            </a:xfrm>
            <a:custGeom>
              <a:avLst/>
              <a:gdLst/>
              <a:ahLst/>
              <a:cxnLst/>
              <a:rect l="l" t="t" r="r" b="b"/>
              <a:pathLst>
                <a:path w="4212948" h="478080">
                  <a:moveTo>
                    <a:pt x="36783" y="0"/>
                  </a:moveTo>
                  <a:lnTo>
                    <a:pt x="4176164" y="0"/>
                  </a:lnTo>
                  <a:cubicBezTo>
                    <a:pt x="4196480" y="0"/>
                    <a:pt x="4212948" y="16468"/>
                    <a:pt x="4212948" y="36783"/>
                  </a:cubicBezTo>
                  <a:lnTo>
                    <a:pt x="4212948" y="441297"/>
                  </a:lnTo>
                  <a:cubicBezTo>
                    <a:pt x="4212948" y="461611"/>
                    <a:pt x="4196480" y="478080"/>
                    <a:pt x="4176164" y="478080"/>
                  </a:cubicBezTo>
                  <a:lnTo>
                    <a:pt x="36783" y="478080"/>
                  </a:lnTo>
                  <a:cubicBezTo>
                    <a:pt x="16468" y="478080"/>
                    <a:pt x="0" y="461611"/>
                    <a:pt x="0" y="441297"/>
                  </a:cubicBezTo>
                  <a:lnTo>
                    <a:pt x="0" y="36783"/>
                  </a:lnTo>
                  <a:cubicBezTo>
                    <a:pt x="0" y="16468"/>
                    <a:pt x="16468" y="0"/>
                    <a:pt x="36783" y="0"/>
                  </a:cubicBezTo>
                  <a:close/>
                </a:path>
              </a:pathLst>
            </a:custGeom>
            <a:solidFill>
              <a:srgbClr val="88ACD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8100"/>
              <a:ext cx="4212948" cy="4399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389969" y="2969372"/>
            <a:ext cx="12667870" cy="1862051"/>
            <a:chOff x="0" y="0"/>
            <a:chExt cx="3336394" cy="49041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36394" cy="490417"/>
            </a:xfrm>
            <a:custGeom>
              <a:avLst/>
              <a:gdLst/>
              <a:ahLst/>
              <a:cxnLst/>
              <a:rect l="l" t="t" r="r" b="b"/>
              <a:pathLst>
                <a:path w="3336394" h="490417">
                  <a:moveTo>
                    <a:pt x="46447" y="0"/>
                  </a:moveTo>
                  <a:lnTo>
                    <a:pt x="3289946" y="0"/>
                  </a:lnTo>
                  <a:cubicBezTo>
                    <a:pt x="3302265" y="0"/>
                    <a:pt x="3314079" y="4894"/>
                    <a:pt x="3322789" y="13604"/>
                  </a:cubicBezTo>
                  <a:cubicBezTo>
                    <a:pt x="3331500" y="22315"/>
                    <a:pt x="3336394" y="34129"/>
                    <a:pt x="3336394" y="46447"/>
                  </a:cubicBezTo>
                  <a:lnTo>
                    <a:pt x="3336394" y="443970"/>
                  </a:lnTo>
                  <a:cubicBezTo>
                    <a:pt x="3336394" y="456288"/>
                    <a:pt x="3331500" y="468102"/>
                    <a:pt x="3322789" y="476813"/>
                  </a:cubicBezTo>
                  <a:cubicBezTo>
                    <a:pt x="3314079" y="485523"/>
                    <a:pt x="3302265" y="490417"/>
                    <a:pt x="3289946" y="490417"/>
                  </a:cubicBezTo>
                  <a:lnTo>
                    <a:pt x="46447" y="490417"/>
                  </a:lnTo>
                  <a:cubicBezTo>
                    <a:pt x="34129" y="490417"/>
                    <a:pt x="22315" y="485523"/>
                    <a:pt x="13604" y="476813"/>
                  </a:cubicBezTo>
                  <a:cubicBezTo>
                    <a:pt x="4894" y="468102"/>
                    <a:pt x="0" y="456288"/>
                    <a:pt x="0" y="443970"/>
                  </a:cubicBezTo>
                  <a:lnTo>
                    <a:pt x="0" y="46447"/>
                  </a:lnTo>
                  <a:cubicBezTo>
                    <a:pt x="0" y="34129"/>
                    <a:pt x="4894" y="22315"/>
                    <a:pt x="13604" y="13604"/>
                  </a:cubicBezTo>
                  <a:cubicBezTo>
                    <a:pt x="22315" y="4894"/>
                    <a:pt x="34129" y="0"/>
                    <a:pt x="46447" y="0"/>
                  </a:cubicBezTo>
                  <a:close/>
                </a:path>
              </a:pathLst>
            </a:custGeom>
            <a:solidFill>
              <a:srgbClr val="FFEB9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336394" cy="5285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389969" y="4831423"/>
            <a:ext cx="13253701" cy="1678252"/>
            <a:chOff x="0" y="0"/>
            <a:chExt cx="3490687" cy="44200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90687" cy="442009"/>
            </a:xfrm>
            <a:custGeom>
              <a:avLst/>
              <a:gdLst/>
              <a:ahLst/>
              <a:cxnLst/>
              <a:rect l="l" t="t" r="r" b="b"/>
              <a:pathLst>
                <a:path w="3490687" h="442009">
                  <a:moveTo>
                    <a:pt x="44394" y="0"/>
                  </a:moveTo>
                  <a:lnTo>
                    <a:pt x="3446293" y="0"/>
                  </a:lnTo>
                  <a:cubicBezTo>
                    <a:pt x="3470811" y="0"/>
                    <a:pt x="3490687" y="19876"/>
                    <a:pt x="3490687" y="44394"/>
                  </a:cubicBezTo>
                  <a:lnTo>
                    <a:pt x="3490687" y="397615"/>
                  </a:lnTo>
                  <a:cubicBezTo>
                    <a:pt x="3490687" y="422133"/>
                    <a:pt x="3470811" y="442009"/>
                    <a:pt x="3446293" y="442009"/>
                  </a:cubicBezTo>
                  <a:lnTo>
                    <a:pt x="44394" y="442009"/>
                  </a:lnTo>
                  <a:cubicBezTo>
                    <a:pt x="19876" y="442009"/>
                    <a:pt x="0" y="422133"/>
                    <a:pt x="0" y="397615"/>
                  </a:cubicBezTo>
                  <a:lnTo>
                    <a:pt x="0" y="44394"/>
                  </a:lnTo>
                  <a:cubicBezTo>
                    <a:pt x="0" y="19876"/>
                    <a:pt x="19876" y="0"/>
                    <a:pt x="44394" y="0"/>
                  </a:cubicBezTo>
                  <a:close/>
                </a:path>
              </a:pathLst>
            </a:custGeom>
            <a:solidFill>
              <a:srgbClr val="A3C5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3490687" cy="4801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 rot="1079088">
            <a:off x="13466063" y="-793458"/>
            <a:ext cx="5147155" cy="4716080"/>
          </a:xfrm>
          <a:custGeom>
            <a:avLst/>
            <a:gdLst/>
            <a:ahLst/>
            <a:cxnLst/>
            <a:rect l="l" t="t" r="r" b="b"/>
            <a:pathLst>
              <a:path w="5147155" h="4716080">
                <a:moveTo>
                  <a:pt x="0" y="0"/>
                </a:moveTo>
                <a:lnTo>
                  <a:pt x="5147155" y="0"/>
                </a:lnTo>
                <a:lnTo>
                  <a:pt x="5147155" y="4716081"/>
                </a:lnTo>
                <a:lnTo>
                  <a:pt x="0" y="47160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377889" y="6671599"/>
            <a:ext cx="12924115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Accuracy:</a:t>
            </a: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Smart meters reduce estimates, but you can request a manual reading if something looks wrong.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7889" y="5076825"/>
            <a:ext cx="11930391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Higher Bills</a:t>
            </a: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A spike may reflect more accurate readings. Compare past bills or ask for a meter test if it seems off.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0" y="743497"/>
            <a:ext cx="11762184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Understanding Smart Meters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7889" y="3124835"/>
            <a:ext cx="11006406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6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What is a smart meter: 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Smart meters use radio signals—similar to cell phones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80861" y="8507551"/>
            <a:ext cx="14352865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Opt-Out Option:</a:t>
            </a: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You may decline installation—note that fees could apply.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488922" y="898637"/>
            <a:ext cx="10770378" cy="1189505"/>
            <a:chOff x="0" y="0"/>
            <a:chExt cx="2836643" cy="3132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6643" cy="313285"/>
            </a:xfrm>
            <a:custGeom>
              <a:avLst/>
              <a:gdLst/>
              <a:ahLst/>
              <a:cxnLst/>
              <a:rect l="l" t="t" r="r" b="b"/>
              <a:pathLst>
                <a:path w="2836643" h="313285">
                  <a:moveTo>
                    <a:pt x="0" y="0"/>
                  </a:moveTo>
                  <a:lnTo>
                    <a:pt x="2836643" y="0"/>
                  </a:lnTo>
                  <a:lnTo>
                    <a:pt x="2836643" y="313285"/>
                  </a:lnTo>
                  <a:lnTo>
                    <a:pt x="0" y="313285"/>
                  </a:lnTo>
                  <a:close/>
                </a:path>
              </a:pathLst>
            </a:custGeom>
            <a:solidFill>
              <a:srgbClr val="78DDE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836643" cy="322810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3120"/>
                </a:lnSpc>
              </a:pPr>
              <a:r>
                <a:rPr lang="en-US" sz="2600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                   PAYMENT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938474" y="1253283"/>
            <a:ext cx="624897" cy="628471"/>
            <a:chOff x="0" y="0"/>
            <a:chExt cx="812800" cy="8174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7448"/>
            </a:xfrm>
            <a:custGeom>
              <a:avLst/>
              <a:gdLst/>
              <a:ahLst/>
              <a:cxnLst/>
              <a:rect l="l" t="t" r="r" b="b"/>
              <a:pathLst>
                <a:path w="812800" h="817448">
                  <a:moveTo>
                    <a:pt x="406400" y="0"/>
                  </a:moveTo>
                  <a:cubicBezTo>
                    <a:pt x="181951" y="0"/>
                    <a:pt x="0" y="182992"/>
                    <a:pt x="0" y="408724"/>
                  </a:cubicBezTo>
                  <a:cubicBezTo>
                    <a:pt x="0" y="634456"/>
                    <a:pt x="181951" y="817448"/>
                    <a:pt x="406400" y="817448"/>
                  </a:cubicBezTo>
                  <a:cubicBezTo>
                    <a:pt x="630849" y="817448"/>
                    <a:pt x="812800" y="634456"/>
                    <a:pt x="812800" y="408724"/>
                  </a:cubicBezTo>
                  <a:cubicBezTo>
                    <a:pt x="812800" y="182992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486"/>
              <a:ext cx="660400" cy="7213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r>
                <a:rPr lang="en-US" sz="2600" b="1">
                  <a:solidFill>
                    <a:srgbClr val="78DDE4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71500" y="2376400"/>
            <a:ext cx="5202251" cy="5534200"/>
            <a:chOff x="0" y="0"/>
            <a:chExt cx="6936335" cy="7378933"/>
          </a:xfrm>
        </p:grpSpPr>
        <p:sp>
          <p:nvSpPr>
            <p:cNvPr id="9" name="TextBox 9"/>
            <p:cNvSpPr txBox="1"/>
            <p:nvPr/>
          </p:nvSpPr>
          <p:spPr>
            <a:xfrm>
              <a:off x="0" y="-57150"/>
              <a:ext cx="6936335" cy="5038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539"/>
                </a:lnSpc>
              </a:pPr>
              <a:r>
                <a:rPr lang="en-US" sz="5799" b="1">
                  <a:solidFill>
                    <a:schemeClr val="bg1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How to protect your home from termination? 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5185641"/>
              <a:ext cx="6936335" cy="21932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719"/>
                </a:lnSpc>
              </a:pPr>
              <a:r>
                <a:rPr lang="en-US" sz="4799" spc="71">
                  <a:solidFill>
                    <a:schemeClr val="bg1"/>
                  </a:solidFill>
                  <a:latin typeface="Aileron"/>
                  <a:ea typeface="Aileron"/>
                  <a:cs typeface="Aileron"/>
                  <a:sym typeface="Aileron"/>
                </a:rPr>
                <a:t>PULP’s Prevention Tips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488922" y="2103114"/>
            <a:ext cx="10770378" cy="1203863"/>
            <a:chOff x="0" y="0"/>
            <a:chExt cx="2836643" cy="31706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836643" cy="317067"/>
            </a:xfrm>
            <a:custGeom>
              <a:avLst/>
              <a:gdLst/>
              <a:ahLst/>
              <a:cxnLst/>
              <a:rect l="l" t="t" r="r" b="b"/>
              <a:pathLst>
                <a:path w="2836643" h="317067">
                  <a:moveTo>
                    <a:pt x="0" y="0"/>
                  </a:moveTo>
                  <a:lnTo>
                    <a:pt x="2836643" y="0"/>
                  </a:lnTo>
                  <a:lnTo>
                    <a:pt x="2836643" y="317067"/>
                  </a:lnTo>
                  <a:lnTo>
                    <a:pt x="0" y="317067"/>
                  </a:lnTo>
                  <a:close/>
                </a:path>
              </a:pathLst>
            </a:custGeom>
            <a:solidFill>
              <a:srgbClr val="36D1D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2836643" cy="326592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3120"/>
                </a:lnSpc>
              </a:pPr>
              <a:r>
                <a:rPr lang="en-US" sz="2600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                   COMMUNICATE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938474" y="2392597"/>
            <a:ext cx="624897" cy="628471"/>
            <a:chOff x="0" y="0"/>
            <a:chExt cx="812800" cy="81744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7448"/>
            </a:xfrm>
            <a:custGeom>
              <a:avLst/>
              <a:gdLst/>
              <a:ahLst/>
              <a:cxnLst/>
              <a:rect l="l" t="t" r="r" b="b"/>
              <a:pathLst>
                <a:path w="812800" h="817448">
                  <a:moveTo>
                    <a:pt x="406400" y="0"/>
                  </a:moveTo>
                  <a:cubicBezTo>
                    <a:pt x="181951" y="0"/>
                    <a:pt x="0" y="182992"/>
                    <a:pt x="0" y="408724"/>
                  </a:cubicBezTo>
                  <a:cubicBezTo>
                    <a:pt x="0" y="634456"/>
                    <a:pt x="181951" y="817448"/>
                    <a:pt x="406400" y="817448"/>
                  </a:cubicBezTo>
                  <a:cubicBezTo>
                    <a:pt x="630849" y="817448"/>
                    <a:pt x="812800" y="634456"/>
                    <a:pt x="812800" y="408724"/>
                  </a:cubicBezTo>
                  <a:cubicBezTo>
                    <a:pt x="812800" y="182992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19486"/>
              <a:ext cx="660400" cy="7213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r>
                <a:rPr lang="en-US" sz="2600" b="1">
                  <a:solidFill>
                    <a:srgbClr val="36D1D6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488922" y="3326027"/>
            <a:ext cx="10770378" cy="1197227"/>
            <a:chOff x="0" y="0"/>
            <a:chExt cx="2836643" cy="3153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36643" cy="315319"/>
            </a:xfrm>
            <a:custGeom>
              <a:avLst/>
              <a:gdLst/>
              <a:ahLst/>
              <a:cxnLst/>
              <a:rect l="l" t="t" r="r" b="b"/>
              <a:pathLst>
                <a:path w="2836643" h="315319">
                  <a:moveTo>
                    <a:pt x="0" y="0"/>
                  </a:moveTo>
                  <a:lnTo>
                    <a:pt x="2836643" y="0"/>
                  </a:lnTo>
                  <a:lnTo>
                    <a:pt x="2836643" y="315319"/>
                  </a:lnTo>
                  <a:lnTo>
                    <a:pt x="0" y="315319"/>
                  </a:lnTo>
                  <a:close/>
                </a:path>
              </a:pathLst>
            </a:custGeom>
            <a:solidFill>
              <a:srgbClr val="37C9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2836643" cy="32484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3120"/>
                </a:lnSpc>
              </a:pPr>
              <a:r>
                <a:rPr lang="en-US" sz="2600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                   DELAY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938474" y="3612192"/>
            <a:ext cx="624897" cy="628471"/>
            <a:chOff x="0" y="0"/>
            <a:chExt cx="812800" cy="81744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7448"/>
            </a:xfrm>
            <a:custGeom>
              <a:avLst/>
              <a:gdLst/>
              <a:ahLst/>
              <a:cxnLst/>
              <a:rect l="l" t="t" r="r" b="b"/>
              <a:pathLst>
                <a:path w="812800" h="817448">
                  <a:moveTo>
                    <a:pt x="406400" y="0"/>
                  </a:moveTo>
                  <a:cubicBezTo>
                    <a:pt x="181951" y="0"/>
                    <a:pt x="0" y="182992"/>
                    <a:pt x="0" y="408724"/>
                  </a:cubicBezTo>
                  <a:cubicBezTo>
                    <a:pt x="0" y="634456"/>
                    <a:pt x="181951" y="817448"/>
                    <a:pt x="406400" y="817448"/>
                  </a:cubicBezTo>
                  <a:cubicBezTo>
                    <a:pt x="630849" y="817448"/>
                    <a:pt x="812800" y="634456"/>
                    <a:pt x="812800" y="408724"/>
                  </a:cubicBezTo>
                  <a:cubicBezTo>
                    <a:pt x="812800" y="182992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19486"/>
              <a:ext cx="660400" cy="7213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r>
                <a:rPr lang="en-US" sz="2600" b="1">
                  <a:solidFill>
                    <a:srgbClr val="37C9E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3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488922" y="4542304"/>
            <a:ext cx="10770378" cy="1197227"/>
            <a:chOff x="0" y="0"/>
            <a:chExt cx="2836643" cy="3153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836643" cy="315319"/>
            </a:xfrm>
            <a:custGeom>
              <a:avLst/>
              <a:gdLst/>
              <a:ahLst/>
              <a:cxnLst/>
              <a:rect l="l" t="t" r="r" b="b"/>
              <a:pathLst>
                <a:path w="2836643" h="315319">
                  <a:moveTo>
                    <a:pt x="0" y="0"/>
                  </a:moveTo>
                  <a:lnTo>
                    <a:pt x="2836643" y="0"/>
                  </a:lnTo>
                  <a:lnTo>
                    <a:pt x="2836643" y="315319"/>
                  </a:lnTo>
                  <a:lnTo>
                    <a:pt x="0" y="315319"/>
                  </a:ln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2836643" cy="32484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3120"/>
                </a:lnSpc>
              </a:pPr>
              <a:r>
                <a:rPr lang="en-US" sz="2600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                   ASSISTANCE 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938474" y="4906637"/>
            <a:ext cx="624897" cy="628471"/>
            <a:chOff x="0" y="0"/>
            <a:chExt cx="812800" cy="81744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7448"/>
            </a:xfrm>
            <a:custGeom>
              <a:avLst/>
              <a:gdLst/>
              <a:ahLst/>
              <a:cxnLst/>
              <a:rect l="l" t="t" r="r" b="b"/>
              <a:pathLst>
                <a:path w="812800" h="817448">
                  <a:moveTo>
                    <a:pt x="406400" y="0"/>
                  </a:moveTo>
                  <a:cubicBezTo>
                    <a:pt x="181951" y="0"/>
                    <a:pt x="0" y="182992"/>
                    <a:pt x="0" y="408724"/>
                  </a:cubicBezTo>
                  <a:cubicBezTo>
                    <a:pt x="0" y="634456"/>
                    <a:pt x="181951" y="817448"/>
                    <a:pt x="406400" y="817448"/>
                  </a:cubicBezTo>
                  <a:cubicBezTo>
                    <a:pt x="630849" y="817448"/>
                    <a:pt x="812800" y="634456"/>
                    <a:pt x="812800" y="408724"/>
                  </a:cubicBezTo>
                  <a:cubicBezTo>
                    <a:pt x="812800" y="182992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19486"/>
              <a:ext cx="660400" cy="7213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r>
                <a:rPr lang="en-US" sz="2600" b="1">
                  <a:solidFill>
                    <a:srgbClr val="2C92D5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4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1071726" y="1283839"/>
            <a:ext cx="571394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b="1" spc="4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Pay what you can when you can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071726" y="2325922"/>
            <a:ext cx="5713940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599" b="1" spc="3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Ask the utility if a shutoff is scheduled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071726" y="3524590"/>
            <a:ext cx="5713940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599" b="1" spc="3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If a shutoff is scheduled, request a 30-day hold to fix the issue.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071726" y="4719022"/>
            <a:ext cx="6171139" cy="780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550" b="1" spc="38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Seek financial help from local and state agencies: DSS, HRA or charities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6488922" y="5758581"/>
            <a:ext cx="10770378" cy="1197227"/>
            <a:chOff x="0" y="0"/>
            <a:chExt cx="2836643" cy="31531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836643" cy="315319"/>
            </a:xfrm>
            <a:custGeom>
              <a:avLst/>
              <a:gdLst/>
              <a:ahLst/>
              <a:cxnLst/>
              <a:rect l="l" t="t" r="r" b="b"/>
              <a:pathLst>
                <a:path w="2836643" h="315319">
                  <a:moveTo>
                    <a:pt x="0" y="0"/>
                  </a:moveTo>
                  <a:lnTo>
                    <a:pt x="2836643" y="0"/>
                  </a:lnTo>
                  <a:lnTo>
                    <a:pt x="2836643" y="315319"/>
                  </a:lnTo>
                  <a:lnTo>
                    <a:pt x="0" y="315319"/>
                  </a:lnTo>
                  <a:close/>
                </a:path>
              </a:pathLst>
            </a:custGeom>
            <a:solidFill>
              <a:srgbClr val="145DA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2836643" cy="32484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3120"/>
                </a:lnSpc>
              </a:pPr>
              <a:r>
                <a:rPr lang="en-US" sz="2600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                   PROTECT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1071726" y="5825256"/>
            <a:ext cx="5713940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399" b="1" spc="35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Complete a certification if someone in the household has health-related needs.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6938474" y="6120531"/>
            <a:ext cx="624897" cy="628471"/>
            <a:chOff x="0" y="0"/>
            <a:chExt cx="812800" cy="817448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7448"/>
            </a:xfrm>
            <a:custGeom>
              <a:avLst/>
              <a:gdLst/>
              <a:ahLst/>
              <a:cxnLst/>
              <a:rect l="l" t="t" r="r" b="b"/>
              <a:pathLst>
                <a:path w="812800" h="817448">
                  <a:moveTo>
                    <a:pt x="406400" y="0"/>
                  </a:moveTo>
                  <a:cubicBezTo>
                    <a:pt x="181951" y="0"/>
                    <a:pt x="0" y="182992"/>
                    <a:pt x="0" y="408724"/>
                  </a:cubicBezTo>
                  <a:cubicBezTo>
                    <a:pt x="0" y="634456"/>
                    <a:pt x="181951" y="817448"/>
                    <a:pt x="406400" y="817448"/>
                  </a:cubicBezTo>
                  <a:cubicBezTo>
                    <a:pt x="630849" y="817448"/>
                    <a:pt x="812800" y="634456"/>
                    <a:pt x="812800" y="408724"/>
                  </a:cubicBezTo>
                  <a:cubicBezTo>
                    <a:pt x="812800" y="182992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19486"/>
              <a:ext cx="660400" cy="7213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r>
                <a:rPr lang="en-US" sz="2600" b="1">
                  <a:solidFill>
                    <a:srgbClr val="13538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5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6488922" y="6974859"/>
            <a:ext cx="10770378" cy="1197227"/>
            <a:chOff x="0" y="0"/>
            <a:chExt cx="2836643" cy="31531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836643" cy="315319"/>
            </a:xfrm>
            <a:custGeom>
              <a:avLst/>
              <a:gdLst/>
              <a:ahLst/>
              <a:cxnLst/>
              <a:rect l="l" t="t" r="r" b="b"/>
              <a:pathLst>
                <a:path w="2836643" h="315319">
                  <a:moveTo>
                    <a:pt x="0" y="0"/>
                  </a:moveTo>
                  <a:lnTo>
                    <a:pt x="2836643" y="0"/>
                  </a:lnTo>
                  <a:lnTo>
                    <a:pt x="2836643" y="315319"/>
                  </a:lnTo>
                  <a:lnTo>
                    <a:pt x="0" y="315319"/>
                  </a:lnTo>
                  <a:close/>
                </a:path>
              </a:pathLst>
            </a:custGeom>
            <a:solidFill>
              <a:srgbClr val="24435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2836643" cy="32484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3120"/>
                </a:lnSpc>
              </a:pPr>
              <a:r>
                <a:rPr lang="en-US" sz="2600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                   NEGOTIATE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6488922" y="8191136"/>
            <a:ext cx="10770378" cy="1197227"/>
            <a:chOff x="0" y="0"/>
            <a:chExt cx="2836643" cy="315319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836643" cy="315319"/>
            </a:xfrm>
            <a:custGeom>
              <a:avLst/>
              <a:gdLst/>
              <a:ahLst/>
              <a:cxnLst/>
              <a:rect l="l" t="t" r="r" b="b"/>
              <a:pathLst>
                <a:path w="2836643" h="315319">
                  <a:moveTo>
                    <a:pt x="0" y="0"/>
                  </a:moveTo>
                  <a:lnTo>
                    <a:pt x="2836643" y="0"/>
                  </a:lnTo>
                  <a:lnTo>
                    <a:pt x="2836643" y="315319"/>
                  </a:lnTo>
                  <a:lnTo>
                    <a:pt x="0" y="315319"/>
                  </a:lnTo>
                  <a:close/>
                </a:path>
              </a:pathLst>
            </a:custGeom>
            <a:solidFill>
              <a:srgbClr val="3B393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2836643" cy="32484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3120"/>
                </a:lnSpc>
              </a:pPr>
              <a:r>
                <a:rPr lang="en-US" sz="2600" b="1">
                  <a:solidFill>
                    <a:srgbClr val="FFFFF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                         ESCALATE 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938474" y="7261024"/>
            <a:ext cx="624897" cy="628471"/>
            <a:chOff x="0" y="0"/>
            <a:chExt cx="812800" cy="817448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17448"/>
            </a:xfrm>
            <a:custGeom>
              <a:avLst/>
              <a:gdLst/>
              <a:ahLst/>
              <a:cxnLst/>
              <a:rect l="l" t="t" r="r" b="b"/>
              <a:pathLst>
                <a:path w="812800" h="817448">
                  <a:moveTo>
                    <a:pt x="406400" y="0"/>
                  </a:moveTo>
                  <a:cubicBezTo>
                    <a:pt x="181951" y="0"/>
                    <a:pt x="0" y="182992"/>
                    <a:pt x="0" y="408724"/>
                  </a:cubicBezTo>
                  <a:cubicBezTo>
                    <a:pt x="0" y="634456"/>
                    <a:pt x="181951" y="817448"/>
                    <a:pt x="406400" y="817448"/>
                  </a:cubicBezTo>
                  <a:cubicBezTo>
                    <a:pt x="630849" y="817448"/>
                    <a:pt x="812800" y="634456"/>
                    <a:pt x="812800" y="408724"/>
                  </a:cubicBezTo>
                  <a:cubicBezTo>
                    <a:pt x="812800" y="182992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76200" y="19486"/>
              <a:ext cx="660400" cy="7213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r>
                <a:rPr lang="en-US" sz="2600" b="1">
                  <a:solidFill>
                    <a:srgbClr val="13538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6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6938474" y="8477301"/>
            <a:ext cx="624897" cy="624897"/>
            <a:chOff x="0" y="0"/>
            <a:chExt cx="812800" cy="8128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r>
                <a:rPr lang="en-US" sz="2600" b="1">
                  <a:solidFill>
                    <a:srgbClr val="13538A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7</a:t>
              </a:r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11071726" y="7041534"/>
            <a:ext cx="5713940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399" b="1" spc="35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Ask your utility for a deferred payment plan if one hasn’t been offered.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1071726" y="8429261"/>
            <a:ext cx="571394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399" b="1" spc="35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Consider filing an inquiry or complaint with the Department of Public Service.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683998">
            <a:off x="-451437" y="-244185"/>
            <a:ext cx="2960275" cy="1491313"/>
          </a:xfrm>
          <a:custGeom>
            <a:avLst/>
            <a:gdLst/>
            <a:ahLst/>
            <a:cxnLst/>
            <a:rect l="l" t="t" r="r" b="b"/>
            <a:pathLst>
              <a:path w="2960275" h="1491313">
                <a:moveTo>
                  <a:pt x="0" y="0"/>
                </a:moveTo>
                <a:lnTo>
                  <a:pt x="2960274" y="0"/>
                </a:lnTo>
                <a:lnTo>
                  <a:pt x="2960274" y="1491313"/>
                </a:lnTo>
                <a:lnTo>
                  <a:pt x="0" y="1491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0758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399360" y="1296639"/>
            <a:ext cx="686860" cy="686860"/>
          </a:xfrm>
          <a:custGeom>
            <a:avLst/>
            <a:gdLst/>
            <a:ahLst/>
            <a:cxnLst/>
            <a:rect l="l" t="t" r="r" b="b"/>
            <a:pathLst>
              <a:path w="686860" h="686860">
                <a:moveTo>
                  <a:pt x="0" y="0"/>
                </a:moveTo>
                <a:lnTo>
                  <a:pt x="686860" y="0"/>
                </a:lnTo>
                <a:lnTo>
                  <a:pt x="686860" y="686860"/>
                </a:lnTo>
                <a:lnTo>
                  <a:pt x="0" y="686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403515" y="-335722"/>
            <a:ext cx="2222911" cy="222291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8ACD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7371393" y="1066892"/>
            <a:ext cx="1833214" cy="183321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E3F1F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 rot="1718676" flipV="1">
            <a:off x="15264685" y="1663911"/>
            <a:ext cx="928242" cy="378259"/>
          </a:xfrm>
          <a:custGeom>
            <a:avLst/>
            <a:gdLst/>
            <a:ahLst/>
            <a:cxnLst/>
            <a:rect l="l" t="t" r="r" b="b"/>
            <a:pathLst>
              <a:path w="928242" h="378259">
                <a:moveTo>
                  <a:pt x="0" y="378259"/>
                </a:moveTo>
                <a:lnTo>
                  <a:pt x="928242" y="378259"/>
                </a:lnTo>
                <a:lnTo>
                  <a:pt x="928242" y="0"/>
                </a:lnTo>
                <a:lnTo>
                  <a:pt x="0" y="0"/>
                </a:lnTo>
                <a:lnTo>
                  <a:pt x="0" y="37825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4914044" y="956914"/>
            <a:ext cx="8459912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 b="1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Termination F.A.Q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7523793" y="1219292"/>
            <a:ext cx="1833214" cy="183321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 flipH="1">
            <a:off x="16592980" y="2527393"/>
            <a:ext cx="1154459" cy="1140028"/>
          </a:xfrm>
          <a:custGeom>
            <a:avLst/>
            <a:gdLst/>
            <a:ahLst/>
            <a:cxnLst/>
            <a:rect l="l" t="t" r="r" b="b"/>
            <a:pathLst>
              <a:path w="1154459" h="1140028">
                <a:moveTo>
                  <a:pt x="1154459" y="0"/>
                </a:moveTo>
                <a:lnTo>
                  <a:pt x="0" y="0"/>
                </a:lnTo>
                <a:lnTo>
                  <a:pt x="0" y="1140028"/>
                </a:lnTo>
                <a:lnTo>
                  <a:pt x="1154459" y="1140028"/>
                </a:lnTo>
                <a:lnTo>
                  <a:pt x="115445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9246025" y="2527393"/>
            <a:ext cx="8306670" cy="7073612"/>
            <a:chOff x="0" y="0"/>
            <a:chExt cx="1982191" cy="168795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82191" cy="1687950"/>
            </a:xfrm>
            <a:custGeom>
              <a:avLst/>
              <a:gdLst/>
              <a:ahLst/>
              <a:cxnLst/>
              <a:rect l="l" t="t" r="r" b="b"/>
              <a:pathLst>
                <a:path w="1982191" h="1687950">
                  <a:moveTo>
                    <a:pt x="54057" y="0"/>
                  </a:moveTo>
                  <a:lnTo>
                    <a:pt x="1928134" y="0"/>
                  </a:lnTo>
                  <a:cubicBezTo>
                    <a:pt x="1957989" y="0"/>
                    <a:pt x="1982191" y="24202"/>
                    <a:pt x="1982191" y="54057"/>
                  </a:cubicBezTo>
                  <a:lnTo>
                    <a:pt x="1982191" y="1633893"/>
                  </a:lnTo>
                  <a:cubicBezTo>
                    <a:pt x="1982191" y="1663748"/>
                    <a:pt x="1957989" y="1687950"/>
                    <a:pt x="1928134" y="1687950"/>
                  </a:cubicBezTo>
                  <a:lnTo>
                    <a:pt x="54057" y="1687950"/>
                  </a:lnTo>
                  <a:cubicBezTo>
                    <a:pt x="24202" y="1687950"/>
                    <a:pt x="0" y="1663748"/>
                    <a:pt x="0" y="1633893"/>
                  </a:cubicBezTo>
                  <a:lnTo>
                    <a:pt x="0" y="54057"/>
                  </a:lnTo>
                  <a:cubicBezTo>
                    <a:pt x="0" y="24202"/>
                    <a:pt x="24202" y="0"/>
                    <a:pt x="54057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47625"/>
              <a:ext cx="1982191" cy="1640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0683998">
            <a:off x="-299037" y="-91785"/>
            <a:ext cx="2960275" cy="1491313"/>
          </a:xfrm>
          <a:custGeom>
            <a:avLst/>
            <a:gdLst/>
            <a:ahLst/>
            <a:cxnLst/>
            <a:rect l="l" t="t" r="r" b="b"/>
            <a:pathLst>
              <a:path w="2960275" h="1491313">
                <a:moveTo>
                  <a:pt x="0" y="0"/>
                </a:moveTo>
                <a:lnTo>
                  <a:pt x="2960274" y="0"/>
                </a:lnTo>
                <a:lnTo>
                  <a:pt x="2960274" y="1491313"/>
                </a:lnTo>
                <a:lnTo>
                  <a:pt x="0" y="149131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10758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760709" y="2527393"/>
            <a:ext cx="8306670" cy="7073612"/>
            <a:chOff x="0" y="0"/>
            <a:chExt cx="1982191" cy="168795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982191" cy="1687950"/>
            </a:xfrm>
            <a:custGeom>
              <a:avLst/>
              <a:gdLst/>
              <a:ahLst/>
              <a:cxnLst/>
              <a:rect l="l" t="t" r="r" b="b"/>
              <a:pathLst>
                <a:path w="1982191" h="1687950">
                  <a:moveTo>
                    <a:pt x="54057" y="0"/>
                  </a:moveTo>
                  <a:lnTo>
                    <a:pt x="1928134" y="0"/>
                  </a:lnTo>
                  <a:cubicBezTo>
                    <a:pt x="1957989" y="0"/>
                    <a:pt x="1982191" y="24202"/>
                    <a:pt x="1982191" y="54057"/>
                  </a:cubicBezTo>
                  <a:lnTo>
                    <a:pt x="1982191" y="1633893"/>
                  </a:lnTo>
                  <a:cubicBezTo>
                    <a:pt x="1982191" y="1663748"/>
                    <a:pt x="1957989" y="1687950"/>
                    <a:pt x="1928134" y="1687950"/>
                  </a:cubicBezTo>
                  <a:lnTo>
                    <a:pt x="54057" y="1687950"/>
                  </a:lnTo>
                  <a:cubicBezTo>
                    <a:pt x="24202" y="1687950"/>
                    <a:pt x="0" y="1663748"/>
                    <a:pt x="0" y="1633893"/>
                  </a:cubicBezTo>
                  <a:lnTo>
                    <a:pt x="0" y="54057"/>
                  </a:lnTo>
                  <a:cubicBezTo>
                    <a:pt x="0" y="24202"/>
                    <a:pt x="24202" y="0"/>
                    <a:pt x="54057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47625"/>
              <a:ext cx="1982191" cy="1640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132700" y="2995356"/>
            <a:ext cx="7562688" cy="58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When can terminations happen?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592612" y="2995356"/>
            <a:ext cx="7562688" cy="58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When are shutoffs off-limits?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60709" y="3884561"/>
            <a:ext cx="7983079" cy="5540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Utilities cannot terminate until 35 days of missed payment </a:t>
            </a:r>
          </a:p>
          <a:p>
            <a:pPr marL="1511298" lvl="2" indent="-503766" algn="l">
              <a:lnSpc>
                <a:spcPts val="4899"/>
              </a:lnSpc>
              <a:buFont typeface="Arial"/>
              <a:buChar char="⚬"/>
            </a:pPr>
            <a:r>
              <a:rPr lang="en-US" sz="3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Must wait 20 days until payment is past due </a:t>
            </a:r>
          </a:p>
          <a:p>
            <a:pPr marL="1511298" lvl="2" indent="-503766" algn="l">
              <a:lnSpc>
                <a:spcPts val="4899"/>
              </a:lnSpc>
              <a:buFont typeface="Arial"/>
              <a:buChar char="⚬"/>
            </a:pPr>
            <a:r>
              <a:rPr lang="en-US" sz="3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Termination notice must be issues at least 15 days before shutoff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Monday- Thursday 8AM-4PM </a:t>
            </a:r>
          </a:p>
          <a:p>
            <a:pPr algn="ctr">
              <a:lnSpc>
                <a:spcPts val="4899"/>
              </a:lnSpc>
            </a:pPr>
            <a:endParaRPr lang="en-US" sz="349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592612" y="3884561"/>
            <a:ext cx="7562688" cy="5540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Fridays and weekends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Public holidays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the company main office is closed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During the 2-week holiday period at the end of the year </a:t>
            </a:r>
          </a:p>
          <a:p>
            <a:pPr marL="1511298" lvl="2" indent="-503766" algn="l">
              <a:lnSpc>
                <a:spcPts val="4899"/>
              </a:lnSpc>
              <a:buFont typeface="Arial"/>
              <a:buChar char="⚬"/>
            </a:pPr>
            <a:r>
              <a:rPr lang="en-US" sz="3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Cold Weather: Below 32 degrees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8143" y="-259010"/>
            <a:ext cx="1300306" cy="1757836"/>
          </a:xfrm>
          <a:custGeom>
            <a:avLst/>
            <a:gdLst/>
            <a:ahLst/>
            <a:cxnLst/>
            <a:rect l="l" t="t" r="r" b="b"/>
            <a:pathLst>
              <a:path w="1300306" h="1757836">
                <a:moveTo>
                  <a:pt x="0" y="0"/>
                </a:moveTo>
                <a:lnTo>
                  <a:pt x="1300307" y="0"/>
                </a:lnTo>
                <a:lnTo>
                  <a:pt x="1300307" y="1757836"/>
                </a:lnTo>
                <a:lnTo>
                  <a:pt x="0" y="1757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118521" b="-62865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963431" y="1285108"/>
            <a:ext cx="502319" cy="427437"/>
          </a:xfrm>
          <a:custGeom>
            <a:avLst/>
            <a:gdLst/>
            <a:ahLst/>
            <a:cxnLst/>
            <a:rect l="l" t="t" r="r" b="b"/>
            <a:pathLst>
              <a:path w="502319" h="427437">
                <a:moveTo>
                  <a:pt x="0" y="0"/>
                </a:moveTo>
                <a:lnTo>
                  <a:pt x="502319" y="0"/>
                </a:lnTo>
                <a:lnTo>
                  <a:pt x="502319" y="427437"/>
                </a:lnTo>
                <a:lnTo>
                  <a:pt x="0" y="4274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87424" r="-134877" b="-886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375665" y="630237"/>
            <a:ext cx="11536670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b="1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Extreme Heat Protections</a:t>
            </a:r>
          </a:p>
        </p:txBody>
      </p:sp>
      <p:sp>
        <p:nvSpPr>
          <p:cNvPr id="7" name="Freeform 7"/>
          <p:cNvSpPr/>
          <p:nvPr/>
        </p:nvSpPr>
        <p:spPr>
          <a:xfrm rot="1079088">
            <a:off x="15514666" y="-797528"/>
            <a:ext cx="5147155" cy="4716080"/>
          </a:xfrm>
          <a:custGeom>
            <a:avLst/>
            <a:gdLst/>
            <a:ahLst/>
            <a:cxnLst/>
            <a:rect l="l" t="t" r="r" b="b"/>
            <a:pathLst>
              <a:path w="5147155" h="4716080">
                <a:moveTo>
                  <a:pt x="0" y="0"/>
                </a:moveTo>
                <a:lnTo>
                  <a:pt x="5147154" y="0"/>
                </a:lnTo>
                <a:lnTo>
                  <a:pt x="5147154" y="4716081"/>
                </a:lnTo>
                <a:lnTo>
                  <a:pt x="0" y="47160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82FD85C-5093-E2A5-118E-49FAB249CB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849495"/>
              </p:ext>
            </p:extLst>
          </p:nvPr>
        </p:nvGraphicFramePr>
        <p:xfrm>
          <a:off x="3375665" y="3512515"/>
          <a:ext cx="11536670" cy="3261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06955">
                  <a:extLst>
                    <a:ext uri="{9D8B030D-6E8A-4147-A177-3AD203B41FA5}">
                      <a16:colId xmlns:a16="http://schemas.microsoft.com/office/drawing/2014/main" val="4129391260"/>
                    </a:ext>
                  </a:extLst>
                </a:gridCol>
                <a:gridCol w="7029715">
                  <a:extLst>
                    <a:ext uri="{9D8B030D-6E8A-4147-A177-3AD203B41FA5}">
                      <a16:colId xmlns:a16="http://schemas.microsoft.com/office/drawing/2014/main" val="2390450294"/>
                    </a:ext>
                  </a:extLst>
                </a:gridCol>
              </a:tblGrid>
              <a:tr h="159224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4000" b="1" u="none" strike="noStrike">
                          <a:effectLst/>
                          <a:latin typeface="Canva Sans" panose="020B0604020202020204" charset="0"/>
                        </a:rPr>
                        <a:t>Utility​</a:t>
                      </a:r>
                      <a:endParaRPr lang="en-US" sz="4000" b="1" i="0" u="none" strike="noStrike">
                        <a:solidFill>
                          <a:srgbClr val="000000"/>
                        </a:solidFill>
                        <a:effectLst/>
                        <a:latin typeface="Canva Sans" panose="020B0604020202020204" charset="0"/>
                      </a:endParaRPr>
                    </a:p>
                  </a:txBody>
                  <a:tcPr marL="4695" marR="4695" marT="469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4000" b="1" u="none" strike="noStrike">
                          <a:effectLst/>
                          <a:latin typeface="Canva Sans" panose="020B0604020202020204" charset="0"/>
                        </a:rPr>
                        <a:t>Shutoff Pause Trigger​</a:t>
                      </a:r>
                      <a:endParaRPr lang="en-US" sz="4000" b="1" i="0" u="none" strike="noStrike">
                        <a:solidFill>
                          <a:srgbClr val="000000"/>
                        </a:solidFill>
                        <a:effectLst/>
                        <a:latin typeface="Canva Sans" panose="020B0604020202020204" charset="0"/>
                      </a:endParaRPr>
                    </a:p>
                  </a:txBody>
                  <a:tcPr marL="4695" marR="4695" marT="469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010547"/>
                  </a:ext>
                </a:extLst>
              </a:tr>
              <a:tr h="16697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3200" u="none" strike="noStrike">
                          <a:effectLst/>
                          <a:latin typeface="Canva Sans" panose="020B0604020202020204" charset="0"/>
                        </a:rPr>
                        <a:t>Central Hudson​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nva Sans" panose="020B0604020202020204" charset="0"/>
                      </a:endParaRPr>
                    </a:p>
                  </a:txBody>
                  <a:tcPr marL="4695" marR="4695" marT="469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3200" u="none" strike="noStrike" dirty="0">
                          <a:effectLst/>
                          <a:latin typeface="Canva Sans" panose="020B0604020202020204" charset="0"/>
                        </a:rPr>
                        <a:t>90°F (as of March 19, 2026)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nva Sans" panose="020B0604020202020204" charset="0"/>
                      </a:endParaRPr>
                    </a:p>
                  </a:txBody>
                  <a:tcPr marL="4695" marR="4695" marT="4695" marB="0" anchor="ctr"/>
                </a:tc>
                <a:extLst>
                  <a:ext uri="{0D108BD9-81ED-4DB2-BD59-A6C34878D82A}">
                    <a16:rowId xmlns:a16="http://schemas.microsoft.com/office/drawing/2014/main" val="57764583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43024" y="881162"/>
            <a:ext cx="10401951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b="1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Household Protections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6409308" y="1859785"/>
            <a:ext cx="5465649" cy="7077133"/>
            <a:chOff x="0" y="0"/>
            <a:chExt cx="1144260" cy="15783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44260" cy="1578378"/>
            </a:xfrm>
            <a:custGeom>
              <a:avLst/>
              <a:gdLst/>
              <a:ahLst/>
              <a:cxnLst/>
              <a:rect l="l" t="t" r="r" b="b"/>
              <a:pathLst>
                <a:path w="1144260" h="1578378">
                  <a:moveTo>
                    <a:pt x="82155" y="0"/>
                  </a:moveTo>
                  <a:lnTo>
                    <a:pt x="1062105" y="0"/>
                  </a:lnTo>
                  <a:cubicBezTo>
                    <a:pt x="1083894" y="0"/>
                    <a:pt x="1104790" y="8656"/>
                    <a:pt x="1120197" y="24063"/>
                  </a:cubicBezTo>
                  <a:cubicBezTo>
                    <a:pt x="1135605" y="39470"/>
                    <a:pt x="1144260" y="60366"/>
                    <a:pt x="1144260" y="82155"/>
                  </a:cubicBezTo>
                  <a:lnTo>
                    <a:pt x="1144260" y="1496223"/>
                  </a:lnTo>
                  <a:cubicBezTo>
                    <a:pt x="1144260" y="1541596"/>
                    <a:pt x="1107478" y="1578378"/>
                    <a:pt x="1062105" y="1578378"/>
                  </a:cubicBezTo>
                  <a:lnTo>
                    <a:pt x="82155" y="1578378"/>
                  </a:lnTo>
                  <a:cubicBezTo>
                    <a:pt x="36782" y="1578378"/>
                    <a:pt x="0" y="1541596"/>
                    <a:pt x="0" y="1496223"/>
                  </a:cubicBezTo>
                  <a:lnTo>
                    <a:pt x="0" y="82155"/>
                  </a:lnTo>
                  <a:cubicBezTo>
                    <a:pt x="0" y="36782"/>
                    <a:pt x="36782" y="0"/>
                    <a:pt x="82155" y="0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144260" cy="1616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90511" y="2600596"/>
            <a:ext cx="4856877" cy="6527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6398" lvl="1" indent="-293199" algn="l">
              <a:lnSpc>
                <a:spcPts val="3802"/>
              </a:lnSpc>
              <a:buFont typeface="Arial"/>
              <a:buChar char="•"/>
            </a:pPr>
            <a:r>
              <a:rPr lang="en-US" sz="27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EBD coding offers extra shutoff protections—but only if all household members are EBD or children</a:t>
            </a:r>
          </a:p>
          <a:p>
            <a:pPr marL="586398" lvl="1" indent="-293199" algn="l">
              <a:lnSpc>
                <a:spcPts val="3802"/>
              </a:lnSpc>
              <a:buFont typeface="Arial"/>
              <a:buChar char="•"/>
            </a:pPr>
            <a:r>
              <a:rPr lang="en-US" sz="27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denied, submit a medical certification for any vulnerable person</a:t>
            </a:r>
          </a:p>
          <a:p>
            <a:pPr marL="586398" lvl="1" indent="-293199" algn="l">
              <a:lnSpc>
                <a:spcPts val="3802"/>
              </a:lnSpc>
              <a:buFont typeface="Arial"/>
              <a:buChar char="•"/>
            </a:pPr>
            <a:r>
              <a:rPr lang="en-US" sz="27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Medical letters for vulnerable </a:t>
            </a:r>
            <a:r>
              <a:rPr lang="en-US" sz="2716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indiviudals</a:t>
            </a:r>
            <a:r>
              <a:rPr lang="en-US" sz="27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can still delay shutoffs without EBD coding</a:t>
            </a:r>
          </a:p>
          <a:p>
            <a:pPr algn="l">
              <a:lnSpc>
                <a:spcPts val="3242"/>
              </a:lnSpc>
            </a:pPr>
            <a:endParaRPr lang="en-US" sz="2716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3242"/>
              </a:lnSpc>
            </a:pPr>
            <a:endParaRPr lang="en-US" sz="2716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979338" y="2059054"/>
            <a:ext cx="456805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Elderly, Blind, Disabled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81650" y="1859785"/>
            <a:ext cx="5699032" cy="7077133"/>
            <a:chOff x="0" y="0"/>
            <a:chExt cx="1193120" cy="157837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93120" cy="1578378"/>
            </a:xfrm>
            <a:custGeom>
              <a:avLst/>
              <a:gdLst/>
              <a:ahLst/>
              <a:cxnLst/>
              <a:rect l="l" t="t" r="r" b="b"/>
              <a:pathLst>
                <a:path w="1193120" h="1578378">
                  <a:moveTo>
                    <a:pt x="78791" y="0"/>
                  </a:moveTo>
                  <a:lnTo>
                    <a:pt x="1114329" y="0"/>
                  </a:lnTo>
                  <a:cubicBezTo>
                    <a:pt x="1157844" y="0"/>
                    <a:pt x="1193120" y="35276"/>
                    <a:pt x="1193120" y="78791"/>
                  </a:cubicBezTo>
                  <a:lnTo>
                    <a:pt x="1193120" y="1499587"/>
                  </a:lnTo>
                  <a:cubicBezTo>
                    <a:pt x="1193120" y="1543102"/>
                    <a:pt x="1157844" y="1578378"/>
                    <a:pt x="1114329" y="1578378"/>
                  </a:cubicBezTo>
                  <a:lnTo>
                    <a:pt x="78791" y="1578378"/>
                  </a:lnTo>
                  <a:cubicBezTo>
                    <a:pt x="35276" y="1578378"/>
                    <a:pt x="0" y="1543102"/>
                    <a:pt x="0" y="1499587"/>
                  </a:cubicBezTo>
                  <a:lnTo>
                    <a:pt x="0" y="78791"/>
                  </a:lnTo>
                  <a:cubicBezTo>
                    <a:pt x="0" y="35276"/>
                    <a:pt x="35276" y="0"/>
                    <a:pt x="78791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193120" cy="1616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56527" y="2059054"/>
            <a:ext cx="474928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Medical Certifications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1489" y="2516254"/>
            <a:ext cx="5099355" cy="677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 on official letterhead.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Include patient’s name, address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Include provider’s contact info and state license number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State that loss of utility would worsen the medical condition.</a:t>
            </a:r>
          </a:p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Protection lasts 30 days and can be renewed monthly with updated documentation.</a:t>
            </a:r>
          </a:p>
          <a:p>
            <a:pPr algn="ctr">
              <a:lnSpc>
                <a:spcPts val="2969"/>
              </a:lnSpc>
            </a:pPr>
            <a:endParaRPr lang="en-US" sz="30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2307317" y="1859785"/>
            <a:ext cx="5465649" cy="7077133"/>
            <a:chOff x="0" y="0"/>
            <a:chExt cx="1144260" cy="157837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44260" cy="1578378"/>
            </a:xfrm>
            <a:custGeom>
              <a:avLst/>
              <a:gdLst/>
              <a:ahLst/>
              <a:cxnLst/>
              <a:rect l="l" t="t" r="r" b="b"/>
              <a:pathLst>
                <a:path w="1144260" h="1578378">
                  <a:moveTo>
                    <a:pt x="82155" y="0"/>
                  </a:moveTo>
                  <a:lnTo>
                    <a:pt x="1062105" y="0"/>
                  </a:lnTo>
                  <a:cubicBezTo>
                    <a:pt x="1083894" y="0"/>
                    <a:pt x="1104790" y="8656"/>
                    <a:pt x="1120197" y="24063"/>
                  </a:cubicBezTo>
                  <a:cubicBezTo>
                    <a:pt x="1135605" y="39470"/>
                    <a:pt x="1144260" y="60366"/>
                    <a:pt x="1144260" y="82155"/>
                  </a:cubicBezTo>
                  <a:lnTo>
                    <a:pt x="1144260" y="1496223"/>
                  </a:lnTo>
                  <a:cubicBezTo>
                    <a:pt x="1144260" y="1541596"/>
                    <a:pt x="1107478" y="1578378"/>
                    <a:pt x="1062105" y="1578378"/>
                  </a:cubicBezTo>
                  <a:lnTo>
                    <a:pt x="82155" y="1578378"/>
                  </a:lnTo>
                  <a:cubicBezTo>
                    <a:pt x="36782" y="1578378"/>
                    <a:pt x="0" y="1541596"/>
                    <a:pt x="0" y="1496223"/>
                  </a:cubicBezTo>
                  <a:lnTo>
                    <a:pt x="0" y="82155"/>
                  </a:lnTo>
                  <a:cubicBezTo>
                    <a:pt x="0" y="36782"/>
                    <a:pt x="36782" y="0"/>
                    <a:pt x="82155" y="0"/>
                  </a:cubicBezTo>
                  <a:close/>
                </a:path>
              </a:pathLst>
            </a:custGeom>
            <a:solidFill>
              <a:srgbClr val="FBAB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144260" cy="1616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2453087" y="2059054"/>
            <a:ext cx="5174109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Life Supportive Equipment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641287" y="2600596"/>
            <a:ext cx="4797709" cy="6179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6398" lvl="1" indent="-293199" algn="l">
              <a:lnSpc>
                <a:spcPts val="3802"/>
              </a:lnSpc>
              <a:buFont typeface="Arial"/>
              <a:buChar char="•"/>
            </a:pPr>
            <a:r>
              <a:rPr lang="en-US" sz="27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Customers relying on life-supporting medical devices (e.g., ventilators, dialysis machines, oxygen) receive utility shutoff protections</a:t>
            </a:r>
          </a:p>
          <a:p>
            <a:pPr marL="586398" lvl="1" indent="-293199" algn="l">
              <a:lnSpc>
                <a:spcPts val="3802"/>
              </a:lnSpc>
              <a:buFont typeface="Arial"/>
              <a:buChar char="•"/>
            </a:pPr>
            <a:r>
              <a:rPr lang="en-US" sz="27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Requires medical certification </a:t>
            </a:r>
          </a:p>
          <a:p>
            <a:pPr marL="586398" lvl="1" indent="-293199" algn="l">
              <a:lnSpc>
                <a:spcPts val="3802"/>
              </a:lnSpc>
              <a:buFont typeface="Arial"/>
              <a:buChar char="•"/>
            </a:pPr>
            <a:r>
              <a:rPr lang="en-US" sz="27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Utilities must prioritize restoration and avoid disconnection for certified life support customers</a:t>
            </a:r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AEFCFDA8-8C61-4AAB-2701-3F61ABB6D26B}"/>
              </a:ext>
            </a:extLst>
          </p:cNvPr>
          <p:cNvGrpSpPr/>
          <p:nvPr/>
        </p:nvGrpSpPr>
        <p:grpSpPr>
          <a:xfrm>
            <a:off x="281649" y="9136187"/>
            <a:ext cx="17424861" cy="893153"/>
            <a:chOff x="0" y="0"/>
            <a:chExt cx="7598710" cy="5752163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9020C27B-D4B0-3754-8A15-13DE514D56EC}"/>
                </a:ext>
              </a:extLst>
            </p:cNvPr>
            <p:cNvGrpSpPr/>
            <p:nvPr/>
          </p:nvGrpSpPr>
          <p:grpSpPr>
            <a:xfrm>
              <a:off x="0" y="0"/>
              <a:ext cx="7598710" cy="5752163"/>
              <a:chOff x="0" y="0"/>
              <a:chExt cx="1193120" cy="903182"/>
            </a:xfrm>
          </p:grpSpPr>
          <p:sp>
            <p:nvSpPr>
              <p:cNvPr id="22" name="Freeform 5">
                <a:extLst>
                  <a:ext uri="{FF2B5EF4-FFF2-40B4-BE49-F238E27FC236}">
                    <a16:creationId xmlns:a16="http://schemas.microsoft.com/office/drawing/2014/main" id="{B4EE4BFF-0C2B-5859-22E3-5CD0B15D350B}"/>
                  </a:ext>
                </a:extLst>
              </p:cNvPr>
              <p:cNvSpPr/>
              <p:nvPr/>
            </p:nvSpPr>
            <p:spPr>
              <a:xfrm>
                <a:off x="0" y="0"/>
                <a:ext cx="1193120" cy="903182"/>
              </a:xfrm>
              <a:custGeom>
                <a:avLst/>
                <a:gdLst/>
                <a:ahLst/>
                <a:cxnLst/>
                <a:rect l="l" t="t" r="r" b="b"/>
                <a:pathLst>
                  <a:path w="1193120" h="903182">
                    <a:moveTo>
                      <a:pt x="78791" y="0"/>
                    </a:moveTo>
                    <a:lnTo>
                      <a:pt x="1114329" y="0"/>
                    </a:lnTo>
                    <a:cubicBezTo>
                      <a:pt x="1157844" y="0"/>
                      <a:pt x="1193120" y="35276"/>
                      <a:pt x="1193120" y="78791"/>
                    </a:cubicBezTo>
                    <a:lnTo>
                      <a:pt x="1193120" y="824391"/>
                    </a:lnTo>
                    <a:cubicBezTo>
                      <a:pt x="1193120" y="845288"/>
                      <a:pt x="1184819" y="865329"/>
                      <a:pt x="1170043" y="880105"/>
                    </a:cubicBezTo>
                    <a:cubicBezTo>
                      <a:pt x="1155267" y="894881"/>
                      <a:pt x="1135226" y="903182"/>
                      <a:pt x="1114329" y="903182"/>
                    </a:cubicBezTo>
                    <a:lnTo>
                      <a:pt x="78791" y="903182"/>
                    </a:lnTo>
                    <a:cubicBezTo>
                      <a:pt x="35276" y="903182"/>
                      <a:pt x="0" y="867906"/>
                      <a:pt x="0" y="824391"/>
                    </a:cubicBezTo>
                    <a:lnTo>
                      <a:pt x="0" y="78791"/>
                    </a:lnTo>
                    <a:cubicBezTo>
                      <a:pt x="0" y="35276"/>
                      <a:pt x="35276" y="0"/>
                      <a:pt x="78791" y="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6">
                <a:extLst>
                  <a:ext uri="{FF2B5EF4-FFF2-40B4-BE49-F238E27FC236}">
                    <a16:creationId xmlns:a16="http://schemas.microsoft.com/office/drawing/2014/main" id="{CAEA3BC1-8CF3-A9A0-8275-D911E5A58112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193120" cy="94128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F4BB5807-FAD6-3215-3943-CF5F5DD7DB6F}"/>
                </a:ext>
              </a:extLst>
            </p:cNvPr>
            <p:cNvSpPr txBox="1"/>
            <p:nvPr/>
          </p:nvSpPr>
          <p:spPr>
            <a:xfrm>
              <a:off x="581841" y="265694"/>
              <a:ext cx="6395697" cy="29972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endPara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643652D2-8FFF-784D-7037-2D67A4E88EB7}"/>
                </a:ext>
              </a:extLst>
            </p:cNvPr>
            <p:cNvSpPr txBox="1"/>
            <p:nvPr/>
          </p:nvSpPr>
          <p:spPr>
            <a:xfrm>
              <a:off x="316549" y="1758495"/>
              <a:ext cx="6965610" cy="2997207"/>
            </a:xfrm>
            <a:prstGeom prst="rect">
              <a:avLst/>
            </a:prstGeom>
          </p:spPr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en-US" sz="3600">
                  <a:solidFill>
                    <a:srgbClr val="000000"/>
                  </a:solidFill>
                  <a:latin typeface="Canva Sans" panose="020B0604020202020204" charset="0"/>
                  <a:ea typeface="Canva Sans Bold"/>
                  <a:cs typeface="Canva Sans Bold"/>
                  <a:sym typeface="Canva Sans Bold"/>
                </a:rPr>
                <a:t>Central Hudson Medical Protection Contacts: Fax: 1-845-486-5676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9839" y="2303895"/>
            <a:ext cx="8306670" cy="7566933"/>
            <a:chOff x="0" y="0"/>
            <a:chExt cx="1982191" cy="18056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2191" cy="1805670"/>
            </a:xfrm>
            <a:custGeom>
              <a:avLst/>
              <a:gdLst/>
              <a:ahLst/>
              <a:cxnLst/>
              <a:rect l="l" t="t" r="r" b="b"/>
              <a:pathLst>
                <a:path w="1982191" h="1722550">
                  <a:moveTo>
                    <a:pt x="54057" y="0"/>
                  </a:moveTo>
                  <a:lnTo>
                    <a:pt x="1928134" y="0"/>
                  </a:lnTo>
                  <a:cubicBezTo>
                    <a:pt x="1957989" y="0"/>
                    <a:pt x="1982191" y="24202"/>
                    <a:pt x="1982191" y="54057"/>
                  </a:cubicBezTo>
                  <a:lnTo>
                    <a:pt x="1982191" y="1668493"/>
                  </a:lnTo>
                  <a:cubicBezTo>
                    <a:pt x="1982191" y="1698348"/>
                    <a:pt x="1957989" y="1722550"/>
                    <a:pt x="1928134" y="1722550"/>
                  </a:cubicBezTo>
                  <a:lnTo>
                    <a:pt x="54057" y="1722550"/>
                  </a:lnTo>
                  <a:cubicBezTo>
                    <a:pt x="24202" y="1722550"/>
                    <a:pt x="0" y="1698348"/>
                    <a:pt x="0" y="1668493"/>
                  </a:cubicBezTo>
                  <a:lnTo>
                    <a:pt x="0" y="54057"/>
                  </a:lnTo>
                  <a:cubicBezTo>
                    <a:pt x="0" y="24202"/>
                    <a:pt x="24202" y="0"/>
                    <a:pt x="54057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1982191" cy="1674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85326" y="623814"/>
            <a:ext cx="15673974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60"/>
              </a:lnSpc>
              <a:spcBef>
                <a:spcPct val="0"/>
              </a:spcBef>
            </a:pPr>
            <a:r>
              <a:rPr lang="en-US" sz="6000" b="1">
                <a:solidFill>
                  <a:schemeClr val="bg1"/>
                </a:solidFill>
                <a:latin typeface="Mont Bold"/>
                <a:ea typeface="Mont Bold"/>
                <a:cs typeface="Mont Bold"/>
                <a:sym typeface="Mont Bold"/>
              </a:rPr>
              <a:t>Where to find assistance?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361491" y="2303895"/>
            <a:ext cx="8306670" cy="7566935"/>
            <a:chOff x="0" y="0"/>
            <a:chExt cx="1982191" cy="18006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82191" cy="1800627"/>
            </a:xfrm>
            <a:custGeom>
              <a:avLst/>
              <a:gdLst/>
              <a:ahLst/>
              <a:cxnLst/>
              <a:rect l="l" t="t" r="r" b="b"/>
              <a:pathLst>
                <a:path w="1982191" h="1722550">
                  <a:moveTo>
                    <a:pt x="54057" y="0"/>
                  </a:moveTo>
                  <a:lnTo>
                    <a:pt x="1928134" y="0"/>
                  </a:lnTo>
                  <a:cubicBezTo>
                    <a:pt x="1957989" y="0"/>
                    <a:pt x="1982191" y="24202"/>
                    <a:pt x="1982191" y="54057"/>
                  </a:cubicBezTo>
                  <a:lnTo>
                    <a:pt x="1982191" y="1668493"/>
                  </a:lnTo>
                  <a:cubicBezTo>
                    <a:pt x="1982191" y="1698348"/>
                    <a:pt x="1957989" y="1722550"/>
                    <a:pt x="1928134" y="1722550"/>
                  </a:cubicBezTo>
                  <a:lnTo>
                    <a:pt x="54057" y="1722550"/>
                  </a:lnTo>
                  <a:cubicBezTo>
                    <a:pt x="24202" y="1722550"/>
                    <a:pt x="0" y="1698348"/>
                    <a:pt x="0" y="1668493"/>
                  </a:cubicBezTo>
                  <a:lnTo>
                    <a:pt x="0" y="54057"/>
                  </a:lnTo>
                  <a:cubicBezTo>
                    <a:pt x="0" y="24202"/>
                    <a:pt x="24202" y="0"/>
                    <a:pt x="54057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47625"/>
              <a:ext cx="1982191" cy="1674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010823" y="2325093"/>
            <a:ext cx="4924901" cy="847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400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Charities/Local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52276" y="2325093"/>
            <a:ext cx="4841796" cy="847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400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Social Services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9839" y="3450375"/>
            <a:ext cx="8250398" cy="6107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Home Energy Assistance Program (HEAP)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(Opens Nov.) </a:t>
            </a:r>
          </a:p>
          <a:p>
            <a:pPr algn="ctr">
              <a:lnSpc>
                <a:spcPts val="4759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4759"/>
              </a:lnSpc>
            </a:pPr>
            <a:r>
              <a:rPr lang="en-US" sz="3200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Other HEAP funded grants: 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 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</a:t>
            </a:r>
          </a:p>
          <a:p>
            <a:pPr algn="ctr">
              <a:lnSpc>
                <a:spcPts val="4759"/>
              </a:lnSpc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Emergency HEAP (Opens Jan.)</a:t>
            </a:r>
          </a:p>
          <a:p>
            <a:pPr algn="ctr">
              <a:lnSpc>
                <a:spcPts val="4759"/>
              </a:lnSpc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Repair and replace (Opens Oct.)​</a:t>
            </a:r>
          </a:p>
          <a:p>
            <a:pPr algn="ctr">
              <a:lnSpc>
                <a:spcPts val="4759"/>
              </a:lnSpc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Cooling Assistance (Opens Spring 2026)</a:t>
            </a:r>
          </a:p>
          <a:p>
            <a:pPr algn="ctr">
              <a:lnSpc>
                <a:spcPts val="4759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4759"/>
              </a:lnSpc>
            </a:pP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Emergency Energy Assistance</a:t>
            </a:r>
          </a:p>
          <a:p>
            <a:pPr algn="ctr">
              <a:lnSpc>
                <a:spcPts val="4759"/>
              </a:lnSpc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(AKA One- Shot Deal)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626693" y="3526221"/>
            <a:ext cx="7693159" cy="403527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6425"/>
              </a:lnSpc>
            </a:pPr>
            <a:r>
              <a:rPr lang="en-US" sz="3200" spc="5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Family of New Paltz</a:t>
            </a:r>
          </a:p>
          <a:p>
            <a:pPr algn="ctr">
              <a:lnSpc>
                <a:spcPts val="6425"/>
              </a:lnSpc>
            </a:pPr>
            <a:r>
              <a:rPr lang="en-US" sz="3200" spc="5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Catholic Charities &amp; Other Religious Affiliated </a:t>
            </a:r>
          </a:p>
          <a:p>
            <a:pPr algn="ctr">
              <a:lnSpc>
                <a:spcPts val="6425"/>
              </a:lnSpc>
            </a:pPr>
            <a:r>
              <a:rPr lang="en-US" sz="3200" spc="5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Food Pantries </a:t>
            </a:r>
          </a:p>
          <a:p>
            <a:pPr algn="ctr">
              <a:lnSpc>
                <a:spcPts val="6425"/>
              </a:lnSpc>
            </a:pPr>
            <a:r>
              <a:rPr lang="en-US" sz="3200" spc="5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Community Action Agencies (CAAs) </a:t>
            </a:r>
          </a:p>
          <a:p>
            <a:pPr algn="ctr">
              <a:lnSpc>
                <a:spcPts val="6425"/>
              </a:lnSpc>
            </a:pPr>
            <a:r>
              <a:rPr lang="en-US" sz="3200" spc="54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United Way (211) </a:t>
            </a:r>
          </a:p>
          <a:p>
            <a:pPr algn="ctr">
              <a:lnSpc>
                <a:spcPts val="4759"/>
              </a:lnSpc>
            </a:pPr>
            <a:r>
              <a:rPr lang="en-US" sz="2900" b="1" spc="54" dirty="0">
                <a:solidFill>
                  <a:schemeClr val="tx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Central Hudson’s: Good Neighbor Fund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6403515" y="-335722"/>
            <a:ext cx="2222911" cy="222291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8ACD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371393" y="1066892"/>
            <a:ext cx="1833214" cy="183321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E3F1F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718676" flipV="1">
            <a:off x="15015301" y="1372963"/>
            <a:ext cx="928242" cy="378259"/>
          </a:xfrm>
          <a:custGeom>
            <a:avLst/>
            <a:gdLst/>
            <a:ahLst/>
            <a:cxnLst/>
            <a:rect l="l" t="t" r="r" b="b"/>
            <a:pathLst>
              <a:path w="928242" h="378259">
                <a:moveTo>
                  <a:pt x="0" y="378259"/>
                </a:moveTo>
                <a:lnTo>
                  <a:pt x="928242" y="378259"/>
                </a:lnTo>
                <a:lnTo>
                  <a:pt x="928242" y="0"/>
                </a:lnTo>
                <a:lnTo>
                  <a:pt x="0" y="0"/>
                </a:lnTo>
                <a:lnTo>
                  <a:pt x="0" y="37825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17523793" y="1219292"/>
            <a:ext cx="1833214" cy="1833214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 rot="10683998">
            <a:off x="-451437" y="-244185"/>
            <a:ext cx="2960275" cy="1491313"/>
          </a:xfrm>
          <a:custGeom>
            <a:avLst/>
            <a:gdLst/>
            <a:ahLst/>
            <a:cxnLst/>
            <a:rect l="l" t="t" r="r" b="b"/>
            <a:pathLst>
              <a:path w="2960275" h="1491313">
                <a:moveTo>
                  <a:pt x="0" y="0"/>
                </a:moveTo>
                <a:lnTo>
                  <a:pt x="2960274" y="0"/>
                </a:lnTo>
                <a:lnTo>
                  <a:pt x="2960274" y="1491313"/>
                </a:lnTo>
                <a:lnTo>
                  <a:pt x="0" y="14913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0758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 rot="10683998">
            <a:off x="-299037" y="-91785"/>
            <a:ext cx="2960275" cy="1491313"/>
          </a:xfrm>
          <a:custGeom>
            <a:avLst/>
            <a:gdLst/>
            <a:ahLst/>
            <a:cxnLst/>
            <a:rect l="l" t="t" r="r" b="b"/>
            <a:pathLst>
              <a:path w="2960275" h="1491313">
                <a:moveTo>
                  <a:pt x="0" y="0"/>
                </a:moveTo>
                <a:lnTo>
                  <a:pt x="2960274" y="0"/>
                </a:lnTo>
                <a:lnTo>
                  <a:pt x="2960274" y="1491313"/>
                </a:lnTo>
                <a:lnTo>
                  <a:pt x="0" y="14913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0758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75665" y="630238"/>
            <a:ext cx="11955770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b="1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Monthly Discount Program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051292" y="2131541"/>
            <a:ext cx="14037134" cy="7922305"/>
            <a:chOff x="0" y="0"/>
            <a:chExt cx="3349630" cy="18904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49630" cy="1890471"/>
            </a:xfrm>
            <a:custGeom>
              <a:avLst/>
              <a:gdLst/>
              <a:ahLst/>
              <a:cxnLst/>
              <a:rect l="l" t="t" r="r" b="b"/>
              <a:pathLst>
                <a:path w="3349630" h="1890471">
                  <a:moveTo>
                    <a:pt x="31989" y="0"/>
                  </a:moveTo>
                  <a:lnTo>
                    <a:pt x="3317642" y="0"/>
                  </a:lnTo>
                  <a:cubicBezTo>
                    <a:pt x="3326126" y="0"/>
                    <a:pt x="3334262" y="3370"/>
                    <a:pt x="3340261" y="9369"/>
                  </a:cubicBezTo>
                  <a:cubicBezTo>
                    <a:pt x="3346260" y="15368"/>
                    <a:pt x="3349630" y="23505"/>
                    <a:pt x="3349630" y="31989"/>
                  </a:cubicBezTo>
                  <a:lnTo>
                    <a:pt x="3349630" y="1858482"/>
                  </a:lnTo>
                  <a:cubicBezTo>
                    <a:pt x="3349630" y="1876149"/>
                    <a:pt x="3335308" y="1890471"/>
                    <a:pt x="3317642" y="1890471"/>
                  </a:cubicBezTo>
                  <a:lnTo>
                    <a:pt x="31989" y="1890471"/>
                  </a:lnTo>
                  <a:cubicBezTo>
                    <a:pt x="23505" y="1890471"/>
                    <a:pt x="15368" y="1887101"/>
                    <a:pt x="9369" y="1881101"/>
                  </a:cubicBezTo>
                  <a:cubicBezTo>
                    <a:pt x="3370" y="1875102"/>
                    <a:pt x="0" y="1866966"/>
                    <a:pt x="0" y="1858482"/>
                  </a:cubicBezTo>
                  <a:lnTo>
                    <a:pt x="0" y="31989"/>
                  </a:lnTo>
                  <a:cubicBezTo>
                    <a:pt x="0" y="23505"/>
                    <a:pt x="3370" y="15368"/>
                    <a:pt x="9369" y="9369"/>
                  </a:cubicBezTo>
                  <a:cubicBezTo>
                    <a:pt x="15368" y="3370"/>
                    <a:pt x="23505" y="0"/>
                    <a:pt x="31989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3349630" cy="1842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30410" y="2355258"/>
            <a:ext cx="10051018" cy="751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Do You Need to Apply for EAP: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60154" y="3293908"/>
            <a:ext cx="13186528" cy="6911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en-US" sz="3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Name &amp; Account Match</a:t>
            </a:r>
            <a:r>
              <a:rPr lang="en-US" sz="33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Applicant name must match utility account holder</a:t>
            </a: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en-US" sz="3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Account Number</a:t>
            </a: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en-US" sz="3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Proof of Eligibility</a:t>
            </a:r>
            <a:r>
              <a:rPr lang="en-US" sz="33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Award letter from a qualifying program</a:t>
            </a: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Must show:</a:t>
            </a:r>
          </a:p>
          <a:p>
            <a:pPr marL="1424940" lvl="2" indent="-474980" algn="l">
              <a:lnSpc>
                <a:spcPts val="4620"/>
              </a:lnSpc>
              <a:buFont typeface="Arial"/>
              <a:buChar char="⚬"/>
            </a:pPr>
            <a:r>
              <a:rPr lang="en-US" sz="3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Recipient’s name</a:t>
            </a:r>
          </a:p>
          <a:p>
            <a:pPr marL="1424940" lvl="2" indent="-474980" algn="l">
              <a:lnSpc>
                <a:spcPts val="4620"/>
              </a:lnSpc>
              <a:buFont typeface="Arial"/>
              <a:buChar char="⚬"/>
            </a:pPr>
            <a:r>
              <a:rPr lang="en-US" sz="3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Program name</a:t>
            </a:r>
          </a:p>
          <a:p>
            <a:pPr marL="1424940" lvl="2" indent="-474980" algn="l">
              <a:lnSpc>
                <a:spcPts val="4620"/>
              </a:lnSpc>
              <a:buFont typeface="Arial"/>
              <a:buChar char="⚬"/>
            </a:pPr>
            <a:r>
              <a:rPr lang="en-US" sz="3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Date (within past 12 months)</a:t>
            </a:r>
          </a:p>
          <a:p>
            <a:pPr algn="l">
              <a:lnSpc>
                <a:spcPts val="4620"/>
              </a:lnSpc>
            </a:pPr>
            <a:r>
              <a:rPr lang="en-US" sz="3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Note:</a:t>
            </a:r>
            <a:r>
              <a:rPr lang="en-US" sz="33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Benefit holder can be any household member at the same address</a:t>
            </a:r>
          </a:p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 eligible? Apply for SNAP or HEAP </a:t>
            </a:r>
          </a:p>
          <a:p>
            <a:pPr algn="l">
              <a:lnSpc>
                <a:spcPts val="4200"/>
              </a:lnSpc>
            </a:pPr>
            <a:endParaRPr lang="en-US" sz="33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-78143" y="-259010"/>
            <a:ext cx="1300306" cy="1757836"/>
          </a:xfrm>
          <a:custGeom>
            <a:avLst/>
            <a:gdLst/>
            <a:ahLst/>
            <a:cxnLst/>
            <a:rect l="l" t="t" r="r" b="b"/>
            <a:pathLst>
              <a:path w="1300306" h="1757836">
                <a:moveTo>
                  <a:pt x="0" y="0"/>
                </a:moveTo>
                <a:lnTo>
                  <a:pt x="1300307" y="0"/>
                </a:lnTo>
                <a:lnTo>
                  <a:pt x="1300307" y="1757836"/>
                </a:lnTo>
                <a:lnTo>
                  <a:pt x="0" y="1757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118521" b="-62865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5646682" y="10195470"/>
            <a:ext cx="1535229" cy="9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2"/>
              </a:lnSpc>
            </a:pPr>
            <a:r>
              <a:rPr lang="en-US" sz="530" spc="10">
                <a:solidFill>
                  <a:srgbClr val="89837E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Professionally translated to Spanish / NPPF001 / 10.24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1">
            <a:extLst>
              <a:ext uri="{FF2B5EF4-FFF2-40B4-BE49-F238E27FC236}">
                <a16:creationId xmlns:a16="http://schemas.microsoft.com/office/drawing/2014/main" id="{F4EC51ED-9588-4EB9-DEEC-80E2FF248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9528" y="325701"/>
            <a:ext cx="7429257" cy="9635598"/>
          </a:xfrm>
          <a:prstGeom prst="rect">
            <a:avLst/>
          </a:prstGeom>
        </p:spPr>
      </p:pic>
      <p:sp>
        <p:nvSpPr>
          <p:cNvPr id="103" name="Flowchart: Document 102">
            <a:extLst>
              <a:ext uri="{FF2B5EF4-FFF2-40B4-BE49-F238E27FC236}">
                <a16:creationId xmlns:a16="http://schemas.microsoft.com/office/drawing/2014/main" id="{CE7C3068-F213-6F53-2A0A-BCBB8A915C61}"/>
              </a:ext>
            </a:extLst>
          </p:cNvPr>
          <p:cNvSpPr/>
          <p:nvPr/>
        </p:nvSpPr>
        <p:spPr>
          <a:xfrm>
            <a:off x="586154" y="-23447"/>
            <a:ext cx="5677691" cy="5166947"/>
          </a:xfrm>
          <a:prstGeom prst="flowChartDocumen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2">
            <a:extLst>
              <a:ext uri="{FF2B5EF4-FFF2-40B4-BE49-F238E27FC236}">
                <a16:creationId xmlns:a16="http://schemas.microsoft.com/office/drawing/2014/main" id="{8BF07433-5E80-EA33-1C48-AB6792D79A5D}"/>
              </a:ext>
            </a:extLst>
          </p:cNvPr>
          <p:cNvSpPr txBox="1"/>
          <p:nvPr/>
        </p:nvSpPr>
        <p:spPr>
          <a:xfrm>
            <a:off x="586154" y="325701"/>
            <a:ext cx="5677691" cy="3511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000" b="1">
                <a:latin typeface="Canva Sans Bold"/>
                <a:ea typeface="Canva Sans Bold"/>
                <a:cs typeface="Canva Sans Bold"/>
                <a:sym typeface="Canva Sans Bold"/>
              </a:rPr>
              <a:t>Central Hudson Energy Affordability Program (EAP) Application Example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30998" y="5803256"/>
            <a:ext cx="5465649" cy="3455044"/>
            <a:chOff x="0" y="0"/>
            <a:chExt cx="7287532" cy="4606726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287532" cy="4606726"/>
              <a:chOff x="0" y="0"/>
              <a:chExt cx="1144260" cy="72333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144260" cy="723330"/>
              </a:xfrm>
              <a:custGeom>
                <a:avLst/>
                <a:gdLst/>
                <a:ahLst/>
                <a:cxnLst/>
                <a:rect l="l" t="t" r="r" b="b"/>
                <a:pathLst>
                  <a:path w="1144260" h="723330">
                    <a:moveTo>
                      <a:pt x="82155" y="0"/>
                    </a:moveTo>
                    <a:lnTo>
                      <a:pt x="1062105" y="0"/>
                    </a:lnTo>
                    <a:cubicBezTo>
                      <a:pt x="1083894" y="0"/>
                      <a:pt x="1104790" y="8656"/>
                      <a:pt x="1120197" y="24063"/>
                    </a:cubicBezTo>
                    <a:cubicBezTo>
                      <a:pt x="1135605" y="39470"/>
                      <a:pt x="1144260" y="60366"/>
                      <a:pt x="1144260" y="82155"/>
                    </a:cubicBezTo>
                    <a:lnTo>
                      <a:pt x="1144260" y="641175"/>
                    </a:lnTo>
                    <a:cubicBezTo>
                      <a:pt x="1144260" y="686548"/>
                      <a:pt x="1107478" y="723330"/>
                      <a:pt x="1062105" y="723330"/>
                    </a:cubicBezTo>
                    <a:lnTo>
                      <a:pt x="82155" y="723330"/>
                    </a:lnTo>
                    <a:cubicBezTo>
                      <a:pt x="36782" y="723330"/>
                      <a:pt x="0" y="686548"/>
                      <a:pt x="0" y="641175"/>
                    </a:cubicBezTo>
                    <a:lnTo>
                      <a:pt x="0" y="82155"/>
                    </a:lnTo>
                    <a:cubicBezTo>
                      <a:pt x="0" y="36782"/>
                      <a:pt x="36782" y="0"/>
                      <a:pt x="82155" y="0"/>
                    </a:cubicBezTo>
                    <a:close/>
                  </a:path>
                </a:pathLst>
              </a:custGeom>
              <a:solidFill>
                <a:srgbClr val="FFBD5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1144260" cy="761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57550" y="1004763"/>
              <a:ext cx="5772432" cy="3321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2"/>
                </a:lnSpc>
              </a:pPr>
              <a:r>
                <a:rPr lang="en-US" sz="2316">
                  <a:solidFill>
                    <a:srgbClr val="000000"/>
                  </a:solidFill>
                  <a:latin typeface="Mont"/>
                  <a:ea typeface="Mont"/>
                  <a:cs typeface="Mont"/>
                  <a:sym typeface="Mont"/>
                </a:rPr>
                <a:t>The EEAP targets those customers below median income who do not qualify for low-income EAPs to achieve the PSC's target six percent energy burden.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194309" y="392563"/>
              <a:ext cx="4898914" cy="546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9"/>
                </a:lnSpc>
              </a:pPr>
              <a:r>
                <a:rPr lang="en-US" sz="2374" b="1">
                  <a:solidFill>
                    <a:srgbClr val="000000"/>
                  </a:solidFill>
                  <a:latin typeface="Mont Bold"/>
                  <a:ea typeface="Mont Bold"/>
                  <a:cs typeface="Mont Bold"/>
                  <a:sym typeface="Mont Bold"/>
                </a:rPr>
                <a:t>Who does EEAP target?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887541" y="5789739"/>
            <a:ext cx="5465649" cy="3455044"/>
            <a:chOff x="0" y="0"/>
            <a:chExt cx="7287532" cy="4606726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7287532" cy="4606726"/>
              <a:chOff x="0" y="0"/>
              <a:chExt cx="1144260" cy="72333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144260" cy="723330"/>
              </a:xfrm>
              <a:custGeom>
                <a:avLst/>
                <a:gdLst/>
                <a:ahLst/>
                <a:cxnLst/>
                <a:rect l="l" t="t" r="r" b="b"/>
                <a:pathLst>
                  <a:path w="1144260" h="723330">
                    <a:moveTo>
                      <a:pt x="82155" y="0"/>
                    </a:moveTo>
                    <a:lnTo>
                      <a:pt x="1062105" y="0"/>
                    </a:lnTo>
                    <a:cubicBezTo>
                      <a:pt x="1083894" y="0"/>
                      <a:pt x="1104790" y="8656"/>
                      <a:pt x="1120197" y="24063"/>
                    </a:cubicBezTo>
                    <a:cubicBezTo>
                      <a:pt x="1135605" y="39470"/>
                      <a:pt x="1144260" y="60366"/>
                      <a:pt x="1144260" y="82155"/>
                    </a:cubicBezTo>
                    <a:lnTo>
                      <a:pt x="1144260" y="641175"/>
                    </a:lnTo>
                    <a:cubicBezTo>
                      <a:pt x="1144260" y="686548"/>
                      <a:pt x="1107478" y="723330"/>
                      <a:pt x="1062105" y="723330"/>
                    </a:cubicBezTo>
                    <a:lnTo>
                      <a:pt x="82155" y="723330"/>
                    </a:lnTo>
                    <a:cubicBezTo>
                      <a:pt x="36782" y="723330"/>
                      <a:pt x="0" y="686548"/>
                      <a:pt x="0" y="641175"/>
                    </a:cubicBezTo>
                    <a:lnTo>
                      <a:pt x="0" y="82155"/>
                    </a:lnTo>
                    <a:cubicBezTo>
                      <a:pt x="0" y="36782"/>
                      <a:pt x="36782" y="0"/>
                      <a:pt x="82155" y="0"/>
                    </a:cubicBezTo>
                    <a:close/>
                  </a:path>
                </a:pathLst>
              </a:custGeom>
              <a:solidFill>
                <a:srgbClr val="FFDE5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1144260" cy="761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77579" y="392563"/>
              <a:ext cx="6332373" cy="1016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9"/>
                </a:lnSpc>
              </a:pPr>
              <a:r>
                <a:rPr lang="en-US" sz="2374" b="1">
                  <a:solidFill>
                    <a:srgbClr val="000000"/>
                  </a:solidFill>
                  <a:latin typeface="Mont Bold"/>
                  <a:ea typeface="Mont Bold"/>
                  <a:cs typeface="Mont Bold"/>
                  <a:sym typeface="Mont Bold"/>
                </a:rPr>
                <a:t>What are the differences of EAP and EEAP? 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77579" y="1702144"/>
              <a:ext cx="6332373" cy="2066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69"/>
                </a:lnSpc>
              </a:pPr>
              <a:r>
                <a:rPr lang="en-US" sz="2474">
                  <a:solidFill>
                    <a:srgbClr val="000000"/>
                  </a:solidFill>
                  <a:latin typeface="Mont"/>
                  <a:ea typeface="Mont"/>
                  <a:cs typeface="Mont"/>
                  <a:sym typeface="Mont"/>
                </a:rPr>
                <a:t>The EAP and EEAP provide economic assistance on utility bills to customers with differing income levels.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037062" y="920060"/>
            <a:ext cx="14213876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b="1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Program Update: Expanded EAP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5033" y="2294699"/>
            <a:ext cx="17257933" cy="298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Enhanced Energy Affordability Policy (EEAP) will provide energy bill discounts to gas and electric utility customers below median income. </a:t>
            </a:r>
          </a:p>
          <a:p>
            <a:pPr algn="ctr">
              <a:lnSpc>
                <a:spcPts val="4759"/>
              </a:lnSpc>
            </a:pPr>
            <a:endParaRPr lang="en-US" sz="3399" b="1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program has opened as of January 2026. Application and information is available at https://www.nyeeap.com/program.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535481"/>
              </p:ext>
            </p:extLst>
          </p:nvPr>
        </p:nvGraphicFramePr>
        <p:xfrm>
          <a:off x="2166513" y="1992013"/>
          <a:ext cx="13954975" cy="8010524"/>
        </p:xfrm>
        <a:graphic>
          <a:graphicData uri="http://schemas.openxmlformats.org/drawingml/2006/table">
            <a:tbl>
              <a:tblPr/>
              <a:tblGrid>
                <a:gridCol w="3460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6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52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35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08828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000000"/>
                          </a:solidFill>
                          <a:latin typeface="Mont Bold"/>
                          <a:ea typeface="Mont Bold"/>
                          <a:cs typeface="Mont Bold"/>
                          <a:sym typeface="Mont Bold"/>
                        </a:rPr>
                        <a:t>Household size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000000"/>
                          </a:solidFill>
                          <a:latin typeface="Mont Bold"/>
                          <a:ea typeface="Mont Bold"/>
                          <a:cs typeface="Mont Bold"/>
                          <a:sym typeface="Mont Bold"/>
                        </a:rPr>
                        <a:t>ConEd &amp; National Grid NYC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 dirty="0">
                          <a:solidFill>
                            <a:srgbClr val="000000"/>
                          </a:solidFill>
                          <a:latin typeface="Mont Bold"/>
                          <a:ea typeface="Mont Bold"/>
                          <a:cs typeface="Mont Bold"/>
                          <a:sym typeface="Mont Bold"/>
                        </a:rPr>
                        <a:t>National Grid Long Island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 dirty="0">
                          <a:solidFill>
                            <a:srgbClr val="002060"/>
                          </a:solidFill>
                          <a:latin typeface="Mont Bold"/>
                          <a:ea typeface="Mont Bold"/>
                          <a:cs typeface="Mont Bold"/>
                          <a:sym typeface="Mont Bold"/>
                        </a:rPr>
                        <a:t>Central Hudson and all other NY utilities</a:t>
                      </a:r>
                      <a:endParaRPr lang="en-US" sz="1100" dirty="0">
                        <a:solidFill>
                          <a:srgbClr val="002060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3616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C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$113,400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$115,450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$69,477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3616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C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$129,600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$131,950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$90,854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3616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C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$145,800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$148,450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$112,232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3616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C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$162,000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$164,900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$133,609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3616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C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$175,000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$178,100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$154,986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3616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C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$188,000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$191,300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dirty="0">
                          <a:solidFill>
                            <a:srgbClr val="000000"/>
                          </a:solidFill>
                          <a:latin typeface="Mont"/>
                          <a:ea typeface="Mont"/>
                          <a:cs typeface="Mont"/>
                          <a:sym typeface="Mont"/>
                        </a:rPr>
                        <a:t>$176,364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3581757" y="346067"/>
            <a:ext cx="11124486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Income Limits for EEAP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81067" y="423271"/>
            <a:ext cx="14297100" cy="2272683"/>
            <a:chOff x="0" y="0"/>
            <a:chExt cx="3765491" cy="5985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65491" cy="598567"/>
            </a:xfrm>
            <a:custGeom>
              <a:avLst/>
              <a:gdLst/>
              <a:ahLst/>
              <a:cxnLst/>
              <a:rect l="l" t="t" r="r" b="b"/>
              <a:pathLst>
                <a:path w="3765491" h="598567">
                  <a:moveTo>
                    <a:pt x="108301" y="0"/>
                  </a:moveTo>
                  <a:lnTo>
                    <a:pt x="3657191" y="0"/>
                  </a:lnTo>
                  <a:cubicBezTo>
                    <a:pt x="3685914" y="0"/>
                    <a:pt x="3713461" y="11410"/>
                    <a:pt x="3733771" y="31721"/>
                  </a:cubicBezTo>
                  <a:cubicBezTo>
                    <a:pt x="3754081" y="52031"/>
                    <a:pt x="3765491" y="79577"/>
                    <a:pt x="3765491" y="108301"/>
                  </a:cubicBezTo>
                  <a:lnTo>
                    <a:pt x="3765491" y="490266"/>
                  </a:lnTo>
                  <a:cubicBezTo>
                    <a:pt x="3765491" y="518989"/>
                    <a:pt x="3754081" y="546536"/>
                    <a:pt x="3733771" y="566846"/>
                  </a:cubicBezTo>
                  <a:cubicBezTo>
                    <a:pt x="3713461" y="587156"/>
                    <a:pt x="3685914" y="598567"/>
                    <a:pt x="3657191" y="598567"/>
                  </a:cubicBezTo>
                  <a:lnTo>
                    <a:pt x="108301" y="598567"/>
                  </a:lnTo>
                  <a:cubicBezTo>
                    <a:pt x="79577" y="598567"/>
                    <a:pt x="52031" y="587156"/>
                    <a:pt x="31721" y="566846"/>
                  </a:cubicBezTo>
                  <a:cubicBezTo>
                    <a:pt x="11410" y="546536"/>
                    <a:pt x="0" y="518989"/>
                    <a:pt x="0" y="490266"/>
                  </a:cubicBezTo>
                  <a:lnTo>
                    <a:pt x="0" y="108301"/>
                  </a:lnTo>
                  <a:cubicBezTo>
                    <a:pt x="0" y="79577"/>
                    <a:pt x="11410" y="52031"/>
                    <a:pt x="31721" y="31721"/>
                  </a:cubicBezTo>
                  <a:cubicBezTo>
                    <a:pt x="52031" y="11410"/>
                    <a:pt x="79577" y="0"/>
                    <a:pt x="108301" y="0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3765491" cy="560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515946" y="6509674"/>
            <a:ext cx="16815198" cy="1713843"/>
            <a:chOff x="0" y="0"/>
            <a:chExt cx="4428694" cy="45138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28694" cy="451382"/>
            </a:xfrm>
            <a:custGeom>
              <a:avLst/>
              <a:gdLst/>
              <a:ahLst/>
              <a:cxnLst/>
              <a:rect l="l" t="t" r="r" b="b"/>
              <a:pathLst>
                <a:path w="4428694" h="451382">
                  <a:moveTo>
                    <a:pt x="34991" y="0"/>
                  </a:moveTo>
                  <a:lnTo>
                    <a:pt x="4393703" y="0"/>
                  </a:lnTo>
                  <a:cubicBezTo>
                    <a:pt x="4413028" y="0"/>
                    <a:pt x="4428694" y="15666"/>
                    <a:pt x="4428694" y="34991"/>
                  </a:cubicBezTo>
                  <a:lnTo>
                    <a:pt x="4428694" y="416391"/>
                  </a:lnTo>
                  <a:cubicBezTo>
                    <a:pt x="4428694" y="435716"/>
                    <a:pt x="4413028" y="451382"/>
                    <a:pt x="4393703" y="451382"/>
                  </a:cubicBezTo>
                  <a:lnTo>
                    <a:pt x="34991" y="451382"/>
                  </a:lnTo>
                  <a:cubicBezTo>
                    <a:pt x="25711" y="451382"/>
                    <a:pt x="16811" y="447696"/>
                    <a:pt x="10249" y="441134"/>
                  </a:cubicBezTo>
                  <a:cubicBezTo>
                    <a:pt x="3687" y="434572"/>
                    <a:pt x="0" y="425671"/>
                    <a:pt x="0" y="416391"/>
                  </a:cubicBezTo>
                  <a:lnTo>
                    <a:pt x="0" y="34991"/>
                  </a:lnTo>
                  <a:cubicBezTo>
                    <a:pt x="0" y="15666"/>
                    <a:pt x="15666" y="0"/>
                    <a:pt x="34991" y="0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428694" cy="489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15946" y="8223517"/>
            <a:ext cx="17775246" cy="1815210"/>
            <a:chOff x="0" y="0"/>
            <a:chExt cx="4681546" cy="4780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681546" cy="478080"/>
            </a:xfrm>
            <a:custGeom>
              <a:avLst/>
              <a:gdLst/>
              <a:ahLst/>
              <a:cxnLst/>
              <a:rect l="l" t="t" r="r" b="b"/>
              <a:pathLst>
                <a:path w="4681546" h="478080">
                  <a:moveTo>
                    <a:pt x="33101" y="0"/>
                  </a:moveTo>
                  <a:lnTo>
                    <a:pt x="4648445" y="0"/>
                  </a:lnTo>
                  <a:cubicBezTo>
                    <a:pt x="4666726" y="0"/>
                    <a:pt x="4681546" y="14820"/>
                    <a:pt x="4681546" y="33101"/>
                  </a:cubicBezTo>
                  <a:lnTo>
                    <a:pt x="4681546" y="444978"/>
                  </a:lnTo>
                  <a:cubicBezTo>
                    <a:pt x="4681546" y="463260"/>
                    <a:pt x="4666726" y="478080"/>
                    <a:pt x="4648445" y="478080"/>
                  </a:cubicBezTo>
                  <a:lnTo>
                    <a:pt x="33101" y="478080"/>
                  </a:lnTo>
                  <a:cubicBezTo>
                    <a:pt x="14820" y="478080"/>
                    <a:pt x="0" y="463260"/>
                    <a:pt x="0" y="444978"/>
                  </a:cubicBezTo>
                  <a:lnTo>
                    <a:pt x="0" y="33101"/>
                  </a:lnTo>
                  <a:cubicBezTo>
                    <a:pt x="0" y="14820"/>
                    <a:pt x="14820" y="0"/>
                    <a:pt x="33101" y="0"/>
                  </a:cubicBezTo>
                  <a:close/>
                </a:path>
              </a:pathLst>
            </a:custGeom>
            <a:solidFill>
              <a:srgbClr val="88ACD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8100"/>
              <a:ext cx="4681546" cy="4399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389969" y="3153171"/>
            <a:ext cx="13661594" cy="1678252"/>
            <a:chOff x="0" y="0"/>
            <a:chExt cx="3598115" cy="44200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598115" cy="442009"/>
            </a:xfrm>
            <a:custGeom>
              <a:avLst/>
              <a:gdLst/>
              <a:ahLst/>
              <a:cxnLst/>
              <a:rect l="l" t="t" r="r" b="b"/>
              <a:pathLst>
                <a:path w="3598115" h="442009">
                  <a:moveTo>
                    <a:pt x="43069" y="0"/>
                  </a:moveTo>
                  <a:lnTo>
                    <a:pt x="3555047" y="0"/>
                  </a:lnTo>
                  <a:cubicBezTo>
                    <a:pt x="3566469" y="0"/>
                    <a:pt x="3577424" y="4538"/>
                    <a:pt x="3585501" y="12615"/>
                  </a:cubicBezTo>
                  <a:cubicBezTo>
                    <a:pt x="3593578" y="20691"/>
                    <a:pt x="3598115" y="31646"/>
                    <a:pt x="3598115" y="43069"/>
                  </a:cubicBezTo>
                  <a:lnTo>
                    <a:pt x="3598115" y="398940"/>
                  </a:lnTo>
                  <a:cubicBezTo>
                    <a:pt x="3598115" y="410363"/>
                    <a:pt x="3593578" y="421317"/>
                    <a:pt x="3585501" y="429394"/>
                  </a:cubicBezTo>
                  <a:cubicBezTo>
                    <a:pt x="3577424" y="437471"/>
                    <a:pt x="3566469" y="442009"/>
                    <a:pt x="3555047" y="442009"/>
                  </a:cubicBezTo>
                  <a:lnTo>
                    <a:pt x="43069" y="442009"/>
                  </a:lnTo>
                  <a:cubicBezTo>
                    <a:pt x="31646" y="442009"/>
                    <a:pt x="20691" y="437471"/>
                    <a:pt x="12615" y="429394"/>
                  </a:cubicBezTo>
                  <a:cubicBezTo>
                    <a:pt x="4538" y="421317"/>
                    <a:pt x="0" y="410363"/>
                    <a:pt x="0" y="398940"/>
                  </a:cubicBezTo>
                  <a:lnTo>
                    <a:pt x="0" y="43069"/>
                  </a:lnTo>
                  <a:cubicBezTo>
                    <a:pt x="0" y="31646"/>
                    <a:pt x="4538" y="20691"/>
                    <a:pt x="12615" y="12615"/>
                  </a:cubicBezTo>
                  <a:cubicBezTo>
                    <a:pt x="20691" y="4538"/>
                    <a:pt x="31646" y="0"/>
                    <a:pt x="43069" y="0"/>
                  </a:cubicBezTo>
                  <a:close/>
                </a:path>
              </a:pathLst>
            </a:custGeom>
            <a:solidFill>
              <a:srgbClr val="FFEB9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598115" cy="4801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389969" y="4831423"/>
            <a:ext cx="15223694" cy="1678252"/>
            <a:chOff x="0" y="0"/>
            <a:chExt cx="4009533" cy="44200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009533" cy="442009"/>
            </a:xfrm>
            <a:custGeom>
              <a:avLst/>
              <a:gdLst/>
              <a:ahLst/>
              <a:cxnLst/>
              <a:rect l="l" t="t" r="r" b="b"/>
              <a:pathLst>
                <a:path w="4009533" h="442009">
                  <a:moveTo>
                    <a:pt x="38649" y="0"/>
                  </a:moveTo>
                  <a:lnTo>
                    <a:pt x="3970884" y="0"/>
                  </a:lnTo>
                  <a:cubicBezTo>
                    <a:pt x="3981134" y="0"/>
                    <a:pt x="3990965" y="4072"/>
                    <a:pt x="3998213" y="11320"/>
                  </a:cubicBezTo>
                  <a:cubicBezTo>
                    <a:pt x="4005461" y="18568"/>
                    <a:pt x="4009533" y="28399"/>
                    <a:pt x="4009533" y="38649"/>
                  </a:cubicBezTo>
                  <a:lnTo>
                    <a:pt x="4009533" y="403359"/>
                  </a:lnTo>
                  <a:cubicBezTo>
                    <a:pt x="4009533" y="424705"/>
                    <a:pt x="3992229" y="442009"/>
                    <a:pt x="3970884" y="442009"/>
                  </a:cubicBezTo>
                  <a:lnTo>
                    <a:pt x="38649" y="442009"/>
                  </a:lnTo>
                  <a:cubicBezTo>
                    <a:pt x="17304" y="442009"/>
                    <a:pt x="0" y="424705"/>
                    <a:pt x="0" y="403359"/>
                  </a:cubicBezTo>
                  <a:lnTo>
                    <a:pt x="0" y="38649"/>
                  </a:lnTo>
                  <a:cubicBezTo>
                    <a:pt x="0" y="17304"/>
                    <a:pt x="17304" y="0"/>
                    <a:pt x="38649" y="0"/>
                  </a:cubicBezTo>
                  <a:close/>
                </a:path>
              </a:pathLst>
            </a:custGeom>
            <a:solidFill>
              <a:srgbClr val="A3C5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009533" cy="4801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 rot="1079088">
            <a:off x="14760682" y="-1053679"/>
            <a:ext cx="4158688" cy="3810398"/>
          </a:xfrm>
          <a:custGeom>
            <a:avLst/>
            <a:gdLst/>
            <a:ahLst/>
            <a:cxnLst/>
            <a:rect l="l" t="t" r="r" b="b"/>
            <a:pathLst>
              <a:path w="4158688" h="3810398">
                <a:moveTo>
                  <a:pt x="0" y="0"/>
                </a:moveTo>
                <a:lnTo>
                  <a:pt x="4158687" y="0"/>
                </a:lnTo>
                <a:lnTo>
                  <a:pt x="4158687" y="3810397"/>
                </a:lnTo>
                <a:lnTo>
                  <a:pt x="0" y="38103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515834" y="6662074"/>
            <a:ext cx="15443559" cy="1189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It must be tailored to customer’s financial circumstances. </a:t>
            </a:r>
          </a:p>
          <a:p>
            <a:pPr algn="l">
              <a:lnSpc>
                <a:spcPts val="4759"/>
              </a:lnSpc>
            </a:pPr>
            <a:r>
              <a:rPr lang="en-US" sz="3399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Note</a:t>
            </a: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: </a:t>
            </a:r>
            <a:r>
              <a:rPr lang="en-US" sz="3399" i="1">
                <a:solidFill>
                  <a:srgbClr val="000000"/>
                </a:solidFill>
                <a:latin typeface="Aileron Italics"/>
                <a:ea typeface="Aileron Italics"/>
                <a:cs typeface="Aileron Italics"/>
                <a:sym typeface="Aileron Italics"/>
              </a:rPr>
              <a:t>Ask for a financial statement to have your finances considered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33914" y="5067300"/>
            <a:ext cx="12554307" cy="1189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It must be in writing, signed by the customer and a utility representative.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0" y="590928"/>
            <a:ext cx="11762184" cy="210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Deferred Payment Agreements (DPA)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55464" y="3368727"/>
            <a:ext cx="12411944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 agreement to pay for accumalated balances over a period of time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91734" y="8498026"/>
            <a:ext cx="15949307" cy="1189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 down payment on arrears may be required. 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The lowest agreement is $0 down, $10 per month plus the current bill.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544897"/>
            <a:ext cx="7891772" cy="7373862"/>
            <a:chOff x="0" y="0"/>
            <a:chExt cx="5372576" cy="50199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72577" cy="5019992"/>
            </a:xfrm>
            <a:custGeom>
              <a:avLst/>
              <a:gdLst/>
              <a:ahLst/>
              <a:cxnLst/>
              <a:rect l="l" t="t" r="r" b="b"/>
              <a:pathLst>
                <a:path w="5372577" h="5019992">
                  <a:moveTo>
                    <a:pt x="5248116" y="5019992"/>
                  </a:moveTo>
                  <a:lnTo>
                    <a:pt x="124460" y="5019992"/>
                  </a:lnTo>
                  <a:cubicBezTo>
                    <a:pt x="55880" y="5019992"/>
                    <a:pt x="0" y="4964112"/>
                    <a:pt x="0" y="489553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48116" y="0"/>
                  </a:lnTo>
                  <a:cubicBezTo>
                    <a:pt x="5316696" y="0"/>
                    <a:pt x="5372577" y="55880"/>
                    <a:pt x="5372577" y="124460"/>
                  </a:cubicBezTo>
                  <a:lnTo>
                    <a:pt x="5372577" y="4895533"/>
                  </a:lnTo>
                  <a:cubicBezTo>
                    <a:pt x="5372577" y="4964112"/>
                    <a:pt x="5316696" y="5019992"/>
                    <a:pt x="5248116" y="5019992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367528" y="2544897"/>
            <a:ext cx="7891772" cy="7373862"/>
            <a:chOff x="0" y="0"/>
            <a:chExt cx="6110193" cy="570920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10193" cy="5709202"/>
            </a:xfrm>
            <a:custGeom>
              <a:avLst/>
              <a:gdLst/>
              <a:ahLst/>
              <a:cxnLst/>
              <a:rect l="l" t="t" r="r" b="b"/>
              <a:pathLst>
                <a:path w="6110193" h="5709202">
                  <a:moveTo>
                    <a:pt x="5985733" y="5709202"/>
                  </a:moveTo>
                  <a:lnTo>
                    <a:pt x="124460" y="5709202"/>
                  </a:lnTo>
                  <a:cubicBezTo>
                    <a:pt x="55880" y="5709202"/>
                    <a:pt x="0" y="5653322"/>
                    <a:pt x="0" y="55847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985733" y="0"/>
                  </a:lnTo>
                  <a:cubicBezTo>
                    <a:pt x="6054313" y="0"/>
                    <a:pt x="6110193" y="55880"/>
                    <a:pt x="6110193" y="124460"/>
                  </a:cubicBezTo>
                  <a:lnTo>
                    <a:pt x="6110193" y="5584742"/>
                  </a:lnTo>
                  <a:cubicBezTo>
                    <a:pt x="6110193" y="5653322"/>
                    <a:pt x="6054313" y="5709202"/>
                    <a:pt x="5985733" y="5709202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 rot="10683998">
            <a:off x="-451437" y="-244185"/>
            <a:ext cx="2960275" cy="1491313"/>
          </a:xfrm>
          <a:custGeom>
            <a:avLst/>
            <a:gdLst/>
            <a:ahLst/>
            <a:cxnLst/>
            <a:rect l="l" t="t" r="r" b="b"/>
            <a:pathLst>
              <a:path w="2960275" h="1491313">
                <a:moveTo>
                  <a:pt x="0" y="0"/>
                </a:moveTo>
                <a:lnTo>
                  <a:pt x="2960274" y="0"/>
                </a:lnTo>
                <a:lnTo>
                  <a:pt x="2960274" y="1491313"/>
                </a:lnTo>
                <a:lnTo>
                  <a:pt x="0" y="1491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0758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399360" y="1296639"/>
            <a:ext cx="686860" cy="686860"/>
          </a:xfrm>
          <a:custGeom>
            <a:avLst/>
            <a:gdLst/>
            <a:ahLst/>
            <a:cxnLst/>
            <a:rect l="l" t="t" r="r" b="b"/>
            <a:pathLst>
              <a:path w="686860" h="686860">
                <a:moveTo>
                  <a:pt x="0" y="0"/>
                </a:moveTo>
                <a:lnTo>
                  <a:pt x="686860" y="0"/>
                </a:lnTo>
                <a:lnTo>
                  <a:pt x="686860" y="686860"/>
                </a:lnTo>
                <a:lnTo>
                  <a:pt x="0" y="686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6403515" y="-335722"/>
            <a:ext cx="2222911" cy="222291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8ACD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371393" y="1066892"/>
            <a:ext cx="1833214" cy="183321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E3F1F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 rot="1718676" flipV="1">
            <a:off x="15264685" y="1663911"/>
            <a:ext cx="928242" cy="378259"/>
          </a:xfrm>
          <a:custGeom>
            <a:avLst/>
            <a:gdLst/>
            <a:ahLst/>
            <a:cxnLst/>
            <a:rect l="l" t="t" r="r" b="b"/>
            <a:pathLst>
              <a:path w="928242" h="378259">
                <a:moveTo>
                  <a:pt x="0" y="378259"/>
                </a:moveTo>
                <a:lnTo>
                  <a:pt x="928242" y="378259"/>
                </a:lnTo>
                <a:lnTo>
                  <a:pt x="928242" y="0"/>
                </a:lnTo>
                <a:lnTo>
                  <a:pt x="0" y="0"/>
                </a:lnTo>
                <a:lnTo>
                  <a:pt x="0" y="37825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202450" y="820830"/>
            <a:ext cx="13526356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 b="1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Department of Public Service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7523793" y="1219292"/>
            <a:ext cx="1833214" cy="183321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0683998">
            <a:off x="-299037" y="-91785"/>
            <a:ext cx="2960275" cy="1491313"/>
          </a:xfrm>
          <a:custGeom>
            <a:avLst/>
            <a:gdLst/>
            <a:ahLst/>
            <a:cxnLst/>
            <a:rect l="l" t="t" r="r" b="b"/>
            <a:pathLst>
              <a:path w="2960275" h="1491313">
                <a:moveTo>
                  <a:pt x="0" y="0"/>
                </a:moveTo>
                <a:lnTo>
                  <a:pt x="2960274" y="0"/>
                </a:lnTo>
                <a:lnTo>
                  <a:pt x="2960274" y="1491313"/>
                </a:lnTo>
                <a:lnTo>
                  <a:pt x="0" y="14913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0758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235126" y="2995356"/>
            <a:ext cx="7478921" cy="638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DPS is New York State’s utility oversight agency</a:t>
            </a:r>
          </a:p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Filing an Inquiry or Complaint with DPS</a:t>
            </a: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​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By phone: 1-800-342-3377​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Online: </a:t>
            </a:r>
            <a:r>
              <a:rPr lang="en-US" sz="3000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10" tooltip="http://www.dps.ny.gov/complaints"/>
              </a:rPr>
              <a:t>www.dps.ny.gov/complaint</a:t>
            </a: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s​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​</a:t>
            </a:r>
          </a:p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can they help you with? </a:t>
            </a: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Negotiate Payment Agreements </a:t>
            </a: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Reviewing Medical Certification </a:t>
            </a: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Investigating Billing Disputes </a:t>
            </a: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Handling Service Shutoff Notices</a:t>
            </a:r>
          </a:p>
          <a:p>
            <a:pPr algn="ctr">
              <a:lnSpc>
                <a:spcPts val="4200"/>
              </a:lnSpc>
            </a:pPr>
            <a:endParaRPr lang="en-US" sz="30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9573953" y="2995356"/>
            <a:ext cx="7478921" cy="638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Is a Rate Case?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 formal process where a utility asks to change customer rates for services.</a:t>
            </a:r>
          </a:p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Who’s Involved?</a:t>
            </a: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Utility Com</a:t>
            </a:r>
            <a:r>
              <a:rPr lang="en-US" sz="3000" u="non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</a:t>
            </a: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</a:t>
            </a:r>
            <a:r>
              <a:rPr lang="en-US" sz="3000" u="non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ny</a:t>
            </a: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DPS Staff (re</a:t>
            </a:r>
            <a:r>
              <a:rPr lang="en-US" sz="3000" u="non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</a:t>
            </a: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iews &amp; re</a:t>
            </a:r>
            <a:r>
              <a:rPr lang="en-US" sz="3000" u="non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com</a:t>
            </a: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</a:t>
            </a:r>
            <a:r>
              <a:rPr lang="en-US" sz="3000" u="none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</a:t>
            </a: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ds)</a:t>
            </a: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Advocates (e.g., PULP)</a:t>
            </a: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 Public (testimony &amp; comments)</a:t>
            </a:r>
          </a:p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Key Steps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Utility files → Public comments→ Parties negotiate → PSC issues final decision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~11-month process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36041" y="623070"/>
            <a:ext cx="10282685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When to Call PULP?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-368000" y="2506633"/>
            <a:ext cx="19023997" cy="2107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We’re here to help – especially when situations are complex or urgent. </a:t>
            </a:r>
          </a:p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Please make sure that you try these steps first: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4455" y="4024858"/>
            <a:ext cx="16999089" cy="3839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99">
                <a:solidFill>
                  <a:schemeClr val="bg1"/>
                </a:solidFill>
                <a:latin typeface="Canva Sans"/>
                <a:ea typeface="Canva Sans"/>
                <a:cs typeface="Canva Sans"/>
                <a:sym typeface="Canva Sans"/>
              </a:rPr>
              <a:t>1. Gather your documents</a:t>
            </a:r>
          </a:p>
          <a:p>
            <a:pPr algn="ctr">
              <a:lnSpc>
                <a:spcPct val="150000"/>
              </a:lnSpc>
            </a:pPr>
            <a:r>
              <a:rPr lang="en-US" sz="3399">
                <a:solidFill>
                  <a:schemeClr val="bg1"/>
                </a:solidFill>
                <a:latin typeface="Canva Sans"/>
                <a:ea typeface="Canva Sans"/>
                <a:cs typeface="Canva Sans"/>
                <a:sym typeface="Canva Sans"/>
              </a:rPr>
              <a:t>2. Call your utility company:</a:t>
            </a:r>
          </a:p>
          <a:p>
            <a:pPr algn="ctr">
              <a:lnSpc>
                <a:spcPct val="150000"/>
              </a:lnSpc>
            </a:pPr>
            <a:r>
              <a:rPr lang="en-US" sz="3399">
                <a:solidFill>
                  <a:schemeClr val="bg1"/>
                </a:solidFill>
                <a:latin typeface="Canva Sans"/>
                <a:ea typeface="Canva Sans"/>
                <a:cs typeface="Canva Sans"/>
                <a:sym typeface="Canva Sans"/>
              </a:rPr>
              <a:t>3. Visit your local Public Benefits Office:</a:t>
            </a:r>
          </a:p>
          <a:p>
            <a:pPr algn="ctr">
              <a:lnSpc>
                <a:spcPct val="150000"/>
              </a:lnSpc>
            </a:pPr>
            <a:r>
              <a:rPr lang="en-US" sz="3399">
                <a:solidFill>
                  <a:schemeClr val="bg1"/>
                </a:solidFill>
                <a:latin typeface="Canva Sans"/>
                <a:ea typeface="Canva Sans"/>
                <a:cs typeface="Canva Sans"/>
                <a:sym typeface="Canva Sans"/>
              </a:rPr>
              <a:t>4. File an inquiry or complaint with the Department of Public Service (DPS)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149147" y="7858628"/>
            <a:ext cx="9989705" cy="180530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latin typeface="Canva Sans"/>
                <a:ea typeface="Canva Sans"/>
                <a:cs typeface="Canva Sans"/>
                <a:sym typeface="Canva Sans"/>
              </a:rPr>
              <a:t>Email</a:t>
            </a:r>
            <a:r>
              <a:rPr lang="en-US" sz="3399"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3399" u="sng">
                <a:latin typeface="Canva Sans"/>
                <a:ea typeface="Canva Sans"/>
                <a:cs typeface="Canva Sans"/>
                <a:sym typeface="Canva Sans"/>
                <a:hlinkClick r:id="rId2" tooltip="mailto:info@utilityproject.or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info@utilityproject.org</a:t>
            </a:r>
          </a:p>
          <a:p>
            <a:pPr algn="ctr">
              <a:lnSpc>
                <a:spcPts val="4759"/>
              </a:lnSpc>
            </a:pPr>
            <a:r>
              <a:rPr lang="en-US" sz="3399" b="1">
                <a:latin typeface="Canva Sans"/>
                <a:ea typeface="Canva Sans"/>
                <a:cs typeface="Canva Sans"/>
                <a:sym typeface="Canva Sans"/>
              </a:rPr>
              <a:t>Hotline</a:t>
            </a:r>
            <a:r>
              <a:rPr lang="en-US" sz="3399">
                <a:latin typeface="Canva Sans"/>
                <a:ea typeface="Canva Sans"/>
                <a:cs typeface="Canva Sans"/>
                <a:sym typeface="Canva Sans"/>
              </a:rPr>
              <a:t>: (877) 669-2572 </a:t>
            </a:r>
          </a:p>
          <a:p>
            <a:pPr algn="ctr">
              <a:lnSpc>
                <a:spcPts val="4759"/>
              </a:lnSpc>
            </a:pPr>
            <a:r>
              <a:rPr lang="en-US" sz="3399" b="1">
                <a:latin typeface="Canva Sans"/>
                <a:ea typeface="Canva Sans"/>
                <a:cs typeface="Canva Sans"/>
                <a:sym typeface="Canva Sans"/>
              </a:rPr>
              <a:t>Fax</a:t>
            </a:r>
            <a:r>
              <a:rPr lang="en-US" sz="3399">
                <a:latin typeface="Canva Sans"/>
                <a:ea typeface="Canva Sans"/>
                <a:cs typeface="Canva Sans"/>
                <a:sym typeface="Canva Sans"/>
              </a:rPr>
              <a:t>: (877) 669-2572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7891772" cy="8229600"/>
            <a:chOff x="0" y="0"/>
            <a:chExt cx="5372576" cy="56025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72577" cy="5602564"/>
            </a:xfrm>
            <a:custGeom>
              <a:avLst/>
              <a:gdLst/>
              <a:ahLst/>
              <a:cxnLst/>
              <a:rect l="l" t="t" r="r" b="b"/>
              <a:pathLst>
                <a:path w="5372577" h="5602564">
                  <a:moveTo>
                    <a:pt x="5248116" y="5602563"/>
                  </a:moveTo>
                  <a:lnTo>
                    <a:pt x="124460" y="5602563"/>
                  </a:lnTo>
                  <a:cubicBezTo>
                    <a:pt x="55880" y="5602563"/>
                    <a:pt x="0" y="5546684"/>
                    <a:pt x="0" y="547810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48116" y="0"/>
                  </a:lnTo>
                  <a:cubicBezTo>
                    <a:pt x="5316696" y="0"/>
                    <a:pt x="5372577" y="55880"/>
                    <a:pt x="5372577" y="124460"/>
                  </a:cubicBezTo>
                  <a:lnTo>
                    <a:pt x="5372577" y="5478104"/>
                  </a:lnTo>
                  <a:cubicBezTo>
                    <a:pt x="5372577" y="5546684"/>
                    <a:pt x="5316696" y="5602564"/>
                    <a:pt x="5248116" y="5602564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367528" y="1028700"/>
            <a:ext cx="7891772" cy="8229600"/>
            <a:chOff x="0" y="0"/>
            <a:chExt cx="6110193" cy="63717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10193" cy="6371756"/>
            </a:xfrm>
            <a:custGeom>
              <a:avLst/>
              <a:gdLst/>
              <a:ahLst/>
              <a:cxnLst/>
              <a:rect l="l" t="t" r="r" b="b"/>
              <a:pathLst>
                <a:path w="6110193" h="6371756">
                  <a:moveTo>
                    <a:pt x="5985733" y="6371756"/>
                  </a:moveTo>
                  <a:lnTo>
                    <a:pt x="124460" y="6371756"/>
                  </a:lnTo>
                  <a:cubicBezTo>
                    <a:pt x="55880" y="6371756"/>
                    <a:pt x="0" y="6315876"/>
                    <a:pt x="0" y="624729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985733" y="0"/>
                  </a:lnTo>
                  <a:cubicBezTo>
                    <a:pt x="6054313" y="0"/>
                    <a:pt x="6110193" y="55880"/>
                    <a:pt x="6110193" y="124460"/>
                  </a:cubicBezTo>
                  <a:lnTo>
                    <a:pt x="6110193" y="6247296"/>
                  </a:lnTo>
                  <a:cubicBezTo>
                    <a:pt x="6110193" y="6315876"/>
                    <a:pt x="6054313" y="6371756"/>
                    <a:pt x="5985733" y="6371756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1296499" y="3601768"/>
            <a:ext cx="7356174" cy="3083463"/>
          </a:xfrm>
          <a:custGeom>
            <a:avLst/>
            <a:gdLst/>
            <a:ahLst/>
            <a:cxnLst/>
            <a:rect l="l" t="t" r="r" b="b"/>
            <a:pathLst>
              <a:path w="7356174" h="3083463">
                <a:moveTo>
                  <a:pt x="0" y="0"/>
                </a:moveTo>
                <a:lnTo>
                  <a:pt x="7356174" y="0"/>
                </a:lnTo>
                <a:lnTo>
                  <a:pt x="7356174" y="3083464"/>
                </a:lnTo>
                <a:lnTo>
                  <a:pt x="0" y="3083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9968542" y="1621709"/>
            <a:ext cx="6689744" cy="625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Presenters:</a:t>
            </a:r>
          </a:p>
          <a:p>
            <a:pPr algn="l">
              <a:lnSpc>
                <a:spcPts val="3499"/>
              </a:lnSpc>
            </a:pPr>
            <a:endParaRPr lang="en-US" sz="24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>
              <a:lnSpc>
                <a:spcPts val="3499"/>
              </a:lnSpc>
            </a:pPr>
            <a:r>
              <a:rPr lang="en-US" sz="2450" b="1">
                <a:solidFill>
                  <a:srgbClr val="000000"/>
                </a:solidFill>
                <a:latin typeface="Canva Sans"/>
                <a:ea typeface="Canva Sans"/>
                <a:cs typeface="Canva Sans"/>
              </a:rPr>
              <a:t>Laurie Wheelock – </a:t>
            </a:r>
            <a:r>
              <a:rPr lang="en-US" sz="2450">
                <a:solidFill>
                  <a:srgbClr val="000000"/>
                </a:solidFill>
                <a:latin typeface="Canva Sans"/>
                <a:ea typeface="Canva Sans"/>
                <a:cs typeface="Canva Sans"/>
              </a:rPr>
              <a:t>Executive Director</a:t>
            </a:r>
          </a:p>
          <a:p>
            <a:pPr algn="l"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Follow us @utilityproject on social media! </a:t>
            </a:r>
          </a:p>
          <a:p>
            <a:pPr algn="l">
              <a:lnSpc>
                <a:spcPts val="3499"/>
              </a:lnSpc>
            </a:pPr>
            <a:endParaRPr lang="en-US" sz="24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499"/>
              </a:lnSpc>
            </a:pPr>
            <a:r>
              <a:rPr lang="en-US" sz="245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Email: </a:t>
            </a:r>
            <a:r>
              <a:rPr lang="en-US" sz="2450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3" tooltip="mailto:info@utilityproject.org"/>
              </a:rPr>
              <a:t>info@utilityproject.org</a:t>
            </a:r>
            <a:endParaRPr lang="en-US" sz="2450" b="1" u="sng">
              <a:solidFill>
                <a:srgbClr val="000000"/>
              </a:solidFill>
              <a:latin typeface="Canva Sans Bold"/>
              <a:ea typeface="Canva Sans Bold"/>
              <a:cs typeface="Canva Sans Bold"/>
              <a:hlinkClick r:id="rId3"/>
            </a:endParaRPr>
          </a:p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Hotline: (877) 669-2572 </a:t>
            </a:r>
          </a:p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Fax: (877) 669-2572</a:t>
            </a:r>
          </a:p>
          <a:p>
            <a:pPr algn="l">
              <a:lnSpc>
                <a:spcPts val="3499"/>
              </a:lnSpc>
            </a:pPr>
            <a:endParaRPr lang="en-US" sz="24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194 Washington Ave.</a:t>
            </a:r>
          </a:p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Suite 320</a:t>
            </a:r>
          </a:p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Albany, NY 12210</a:t>
            </a:r>
          </a:p>
          <a:p>
            <a:pPr algn="ctr">
              <a:lnSpc>
                <a:spcPts val="3499"/>
              </a:lnSpc>
            </a:pPr>
            <a:endParaRPr lang="en-US" sz="24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DF7BB781738947BC91103F2572FBDB" ma:contentTypeVersion="29" ma:contentTypeDescription="Create a new document." ma:contentTypeScope="" ma:versionID="6069e111fdb3da5e3dc3aa90abb457f3">
  <xsd:schema xmlns:xsd="http://www.w3.org/2001/XMLSchema" xmlns:xs="http://www.w3.org/2001/XMLSchema" xmlns:p="http://schemas.microsoft.com/office/2006/metadata/properties" xmlns:ns2="d4081f8b-5d88-422d-bf49-adef40c640e5" xmlns:ns3="a45a59ba-b026-45c0-9e20-391eb0fb602a" targetNamespace="http://schemas.microsoft.com/office/2006/metadata/properties" ma:root="true" ma:fieldsID="5fa8a55abd8bce3080b27971fb921c7e" ns2:_="" ns3:_="">
    <xsd:import namespace="d4081f8b-5d88-422d-bf49-adef40c640e5"/>
    <xsd:import namespace="a45a59ba-b026-45c0-9e20-391eb0fb602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DateCreated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081f8b-5d88-422d-bf49-adef40c640e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  <xsd:element name="TaxCatchAll" ma:index="25" nillable="true" ma:displayName="Taxonomy Catch All Column" ma:hidden="true" ma:list="{6558c78d-1c16-4dcb-bdd1-7842af8d6a70}" ma:internalName="TaxCatchAll" ma:showField="CatchAllData" ma:web="d4081f8b-5d88-422d-bf49-adef40c640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5a59ba-b026-45c0-9e20-391eb0fb60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ateCreated" ma:index="22" nillable="true" ma:displayName="Date Created" ma:default="[today]" ma:format="DateTime" ma:internalName="DateCreated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57cdbcc9-7008-4567-a56a-0e1f6f86e4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Created xmlns="a45a59ba-b026-45c0-9e20-391eb0fb602a">2026-03-09T18:47:03+00:00</DateCreated>
    <TaxCatchAll xmlns="d4081f8b-5d88-422d-bf49-adef40c640e5" xsi:nil="true"/>
    <lcf76f155ced4ddcb4097134ff3c332f xmlns="a45a59ba-b026-45c0-9e20-391eb0fb602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01349B3-4693-435A-94BA-F56D1DF758C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C75095F-9E86-4965-A6BF-A8F2E4569A24}">
  <ds:schemaRefs>
    <ds:schemaRef ds:uri="a45a59ba-b026-45c0-9e20-391eb0fb602a"/>
    <ds:schemaRef ds:uri="d4081f8b-5d88-422d-bf49-adef40c640e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4B23124-6F63-49F5-B659-14C5C41DC743}">
  <ds:schemaRefs>
    <ds:schemaRef ds:uri="d4081f8b-5d88-422d-bf49-adef40c640e5"/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a45a59ba-b026-45c0-9e20-391eb0fb602a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1403</Words>
  <Application>Microsoft Office PowerPoint</Application>
  <PresentationFormat>Custom</PresentationFormat>
  <Paragraphs>238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Mont Bold</vt:lpstr>
      <vt:lpstr>IBM Plex Sans Condensed</vt:lpstr>
      <vt:lpstr>Mont</vt:lpstr>
      <vt:lpstr>Aileron Bold</vt:lpstr>
      <vt:lpstr>Aileron</vt:lpstr>
      <vt:lpstr>Canva Sans</vt:lpstr>
      <vt:lpstr>Aileron Italics</vt:lpstr>
      <vt:lpstr>Georgia Pro Bold</vt:lpstr>
      <vt:lpstr>Canva Sans Bold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KYR LawNY</dc:title>
  <cp:lastModifiedBy>Nicole  Manco</cp:lastModifiedBy>
  <cp:revision>8</cp:revision>
  <dcterms:created xsi:type="dcterms:W3CDTF">2006-08-16T00:00:00Z</dcterms:created>
  <dcterms:modified xsi:type="dcterms:W3CDTF">2026-03-20T15:12:33Z</dcterms:modified>
  <dc:identifier>DAG_LViRGl8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0x0101008CDF7BB781738947BC91103F2572FBDB</vt:lpwstr>
  </property>
  <property fmtid="{D5CDD505-2E9C-101B-9397-08002B2CF9AE}" pid="3" name="MediaServiceImageTags">
    <vt:lpwstr/>
  </property>
</Properties>
</file>